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9"/>
  </p:notesMasterIdLst>
  <p:sldIdLst>
    <p:sldId id="256" r:id="rId2"/>
    <p:sldId id="266" r:id="rId3"/>
    <p:sldId id="262" r:id="rId4"/>
    <p:sldId id="271" r:id="rId5"/>
    <p:sldId id="272" r:id="rId6"/>
    <p:sldId id="302" r:id="rId7"/>
    <p:sldId id="306" r:id="rId8"/>
    <p:sldId id="274" r:id="rId9"/>
    <p:sldId id="307" r:id="rId10"/>
    <p:sldId id="308" r:id="rId11"/>
    <p:sldId id="329" r:id="rId12"/>
    <p:sldId id="309" r:id="rId13"/>
    <p:sldId id="310" r:id="rId14"/>
    <p:sldId id="311" r:id="rId15"/>
    <p:sldId id="312" r:id="rId16"/>
    <p:sldId id="313" r:id="rId17"/>
    <p:sldId id="314" r:id="rId18"/>
    <p:sldId id="331" r:id="rId19"/>
    <p:sldId id="316" r:id="rId20"/>
    <p:sldId id="317" r:id="rId21"/>
    <p:sldId id="318" r:id="rId22"/>
    <p:sldId id="319" r:id="rId23"/>
    <p:sldId id="320" r:id="rId24"/>
    <p:sldId id="321" r:id="rId25"/>
    <p:sldId id="336" r:id="rId26"/>
    <p:sldId id="337" r:id="rId27"/>
    <p:sldId id="322" r:id="rId28"/>
    <p:sldId id="323" r:id="rId29"/>
    <p:sldId id="324" r:id="rId30"/>
    <p:sldId id="325" r:id="rId31"/>
    <p:sldId id="326" r:id="rId32"/>
    <p:sldId id="327" r:id="rId33"/>
    <p:sldId id="332" r:id="rId34"/>
    <p:sldId id="333" r:id="rId35"/>
    <p:sldId id="334" r:id="rId36"/>
    <p:sldId id="335" r:id="rId37"/>
    <p:sldId id="3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6" autoAdjust="0"/>
    <p:restoredTop sz="81595" autoAdjust="0"/>
  </p:normalViewPr>
  <p:slideViewPr>
    <p:cSldViewPr snapToGrid="0">
      <p:cViewPr varScale="1">
        <p:scale>
          <a:sx n="67" d="100"/>
          <a:sy n="67" d="100"/>
        </p:scale>
        <p:origin x="72" y="262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8F337-EEBE-4324-8AC9-6B3F01124203}" type="datetimeFigureOut">
              <a:rPr lang="en-US" smtClean="0"/>
              <a:t>5/25/2018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9DBEA-865D-4298-BA41-19CC7A0CC7C9}" type="slidenum">
              <a:rPr lang="en-US" smtClean="0"/>
              <a:t>‹#›</a:t>
            </a:fld>
            <a:endParaRPr lang="en-US"/>
          </a:p>
        </p:txBody>
      </p:sp>
    </p:spTree>
    <p:extLst>
      <p:ext uri="{BB962C8B-B14F-4D97-AF65-F5344CB8AC3E}">
        <p14:creationId xmlns:p14="http://schemas.microsoft.com/office/powerpoint/2010/main" val="4063810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youdao.com/w/chemotherap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being here for my final defense presentation this morning. </a:t>
            </a:r>
          </a:p>
        </p:txBody>
      </p:sp>
      <p:sp>
        <p:nvSpPr>
          <p:cNvPr id="4" name="Slide Number Placeholder 3"/>
          <p:cNvSpPr>
            <a:spLocks noGrp="1"/>
          </p:cNvSpPr>
          <p:nvPr>
            <p:ph type="sldNum" sz="quarter" idx="10"/>
          </p:nvPr>
        </p:nvSpPr>
        <p:spPr/>
        <p:txBody>
          <a:bodyPr/>
          <a:lstStyle/>
          <a:p>
            <a:fld id="{BF09DBEA-865D-4298-BA41-19CC7A0CC7C9}" type="slidenum">
              <a:rPr lang="en-US" smtClean="0"/>
              <a:t>1</a:t>
            </a:fld>
            <a:endParaRPr lang="en-US"/>
          </a:p>
        </p:txBody>
      </p:sp>
    </p:spTree>
    <p:extLst>
      <p:ext uri="{BB962C8B-B14F-4D97-AF65-F5344CB8AC3E}">
        <p14:creationId xmlns:p14="http://schemas.microsoft.com/office/powerpoint/2010/main" val="344960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From perspective of users, to perform the a QMI analysis  quick and easy, they need</a:t>
            </a:r>
          </a:p>
          <a:p>
            <a:pPr marL="228600" indent="-228600" rtl="0">
              <a:buAutoNum type="arabicParenR"/>
            </a:pPr>
            <a:r>
              <a:rPr lang="en-US" sz="1200" b="0" i="0" u="none" strike="noStrike" kern="1200" dirty="0">
                <a:solidFill>
                  <a:schemeClr val="tx1"/>
                </a:solidFill>
                <a:effectLst/>
                <a:latin typeface="+mn-lt"/>
                <a:ea typeface="+mn-ea"/>
                <a:cs typeface="+mn-cs"/>
              </a:rPr>
              <a:t>A streamlined analysis process. Users can perform the QMI analysis without a mediator with little or no knowledge about QMI protocols, programing and statistics. </a:t>
            </a:r>
          </a:p>
          <a:p>
            <a:pPr marL="228600" indent="-228600" rtl="0">
              <a:buAutoNum type="arabicParenR"/>
            </a:pPr>
            <a:r>
              <a:rPr lang="en-US" sz="1200" b="0" i="0" u="none" strike="noStrike" kern="1200" dirty="0">
                <a:solidFill>
                  <a:schemeClr val="tx1"/>
                </a:solidFill>
                <a:effectLst/>
                <a:latin typeface="+mn-lt"/>
                <a:ea typeface="+mn-ea"/>
                <a:cs typeface="+mn-cs"/>
              </a:rPr>
              <a:t>Quick response. We can’t let users wait too long. We expect the most complex QMI analysis can be done within 10 minutes. </a:t>
            </a:r>
          </a:p>
          <a:p>
            <a:pPr marL="228600" indent="-228600" rtl="0">
              <a:buAutoNum type="arabicParenR"/>
            </a:pPr>
            <a:r>
              <a:rPr lang="en-US" sz="1200" b="0" i="0" u="none" strike="noStrike" kern="1200" dirty="0">
                <a:solidFill>
                  <a:schemeClr val="tx1"/>
                </a:solidFill>
                <a:effectLst/>
                <a:latin typeface="+mn-lt"/>
                <a:ea typeface="+mn-ea"/>
                <a:cs typeface="+mn-cs"/>
              </a:rPr>
              <a:t>Last but not the least, Present data and results visually so users can understand. Users should easily configure setting parameters for the QMI analysis. we shall present analysis results logically with smooth transitions  so that users can understand the results. </a:t>
            </a:r>
          </a:p>
          <a:p>
            <a:pPr marL="0" indent="0" rtl="0">
              <a:buNone/>
            </a:pPr>
            <a:r>
              <a:rPr lang="en-US" sz="1200" b="0" i="0" u="none" strike="noStrike" kern="1200" dirty="0">
                <a:solidFill>
                  <a:schemeClr val="tx1"/>
                </a:solidFill>
                <a:effectLst/>
                <a:latin typeface="+mn-lt"/>
                <a:ea typeface="+mn-ea"/>
                <a:cs typeface="+mn-cs"/>
              </a:rPr>
              <a:t>Based on the needs of the users, next I will present our target deliverables for our project. </a:t>
            </a:r>
          </a:p>
        </p:txBody>
      </p:sp>
      <p:sp>
        <p:nvSpPr>
          <p:cNvPr id="4" name="Slide Number Placeholder 3"/>
          <p:cNvSpPr>
            <a:spLocks noGrp="1"/>
          </p:cNvSpPr>
          <p:nvPr>
            <p:ph type="sldNum" sz="quarter" idx="10"/>
          </p:nvPr>
        </p:nvSpPr>
        <p:spPr/>
        <p:txBody>
          <a:bodyPr/>
          <a:lstStyle/>
          <a:p>
            <a:fld id="{BF09DBEA-865D-4298-BA41-19CC7A0CC7C9}" type="slidenum">
              <a:rPr lang="en-US" smtClean="0"/>
              <a:t>11</a:t>
            </a:fld>
            <a:endParaRPr lang="en-US"/>
          </a:p>
        </p:txBody>
      </p:sp>
    </p:spTree>
    <p:extLst>
      <p:ext uri="{BB962C8B-B14F-4D97-AF65-F5344CB8AC3E}">
        <p14:creationId xmlns:p14="http://schemas.microsoft.com/office/powerpoint/2010/main" val="385122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a:buNone/>
            </a:pPr>
            <a:r>
              <a:rPr lang="en-US" sz="1200" b="0" i="0" u="none" strike="noStrike" kern="1200" dirty="0">
                <a:solidFill>
                  <a:schemeClr val="tx1"/>
                </a:solidFill>
                <a:effectLst/>
                <a:latin typeface="+mn-lt"/>
                <a:ea typeface="+mn-ea"/>
                <a:cs typeface="+mn-cs"/>
              </a:rPr>
              <a:t>Therefore, we integrate scattered existing projects into a united graphical user interface(GUI) program, which provides simple operations and visualization. </a:t>
            </a:r>
          </a:p>
          <a:p>
            <a:pPr marL="0" indent="0" rtl="0">
              <a:buNone/>
            </a:pPr>
            <a:r>
              <a:rPr lang="en-US" sz="1200" b="0" i="0" u="none" strike="noStrike" kern="1200" dirty="0">
                <a:solidFill>
                  <a:schemeClr val="tx1"/>
                </a:solidFill>
                <a:effectLst/>
                <a:latin typeface="+mn-lt"/>
                <a:ea typeface="+mn-ea"/>
                <a:cs typeface="+mn-cs"/>
              </a:rPr>
              <a:t>The steps with MATLAB program and manual excel operations are replaced by a Java program due to  MATLAB license cost and low maintainability. The mediator is no longer needed cause users can use the GUI to easy perform QMI analyses by themselves. </a:t>
            </a:r>
            <a:br>
              <a:rPr lang="en-US" dirty="0"/>
            </a:br>
            <a:r>
              <a:rPr lang="en-US" dirty="0"/>
              <a:t>Next I will present design of our project.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09DBEA-865D-4298-BA41-19CC7A0CC7C9}" type="slidenum">
              <a:rPr lang="en-US" smtClean="0"/>
              <a:t>12</a:t>
            </a:fld>
            <a:endParaRPr lang="en-US"/>
          </a:p>
        </p:txBody>
      </p:sp>
    </p:spTree>
    <p:extLst>
      <p:ext uri="{BB962C8B-B14F-4D97-AF65-F5344CB8AC3E}">
        <p14:creationId xmlns:p14="http://schemas.microsoft.com/office/powerpoint/2010/main" val="202729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choose a Model-View-Controller framework  to keep the layers of business logics and presentation separate. The Model is basically a black box representing the application and its data. The “View”  displays the data from the model and passes commands and data back to update the application. The “Controller” mediates between the “Model” and “View”, presenting data to the “View” and commands to the “Model” .   </a:t>
            </a:r>
          </a:p>
          <a:p>
            <a:r>
              <a:rPr lang="en-US" sz="1200" b="0" i="0" u="none" strike="noStrike" kern="1200" dirty="0">
                <a:solidFill>
                  <a:schemeClr val="tx1"/>
                </a:solidFill>
                <a:effectLst/>
                <a:latin typeface="+mn-lt"/>
                <a:ea typeface="+mn-ea"/>
                <a:cs typeface="+mn-cs"/>
              </a:rPr>
              <a:t>Since we choose </a:t>
            </a:r>
            <a:r>
              <a:rPr lang="en-US" sz="1200" b="0" i="0" u="none" strike="noStrike" kern="1200" dirty="0" err="1">
                <a:solidFill>
                  <a:schemeClr val="tx1"/>
                </a:solidFill>
                <a:effectLst/>
                <a:latin typeface="+mn-lt"/>
                <a:ea typeface="+mn-ea"/>
                <a:cs typeface="+mn-cs"/>
              </a:rPr>
              <a:t>JavaFx</a:t>
            </a:r>
            <a:r>
              <a:rPr lang="en-US" sz="1200" b="0" i="0" u="none" strike="noStrike" kern="1200" dirty="0">
                <a:solidFill>
                  <a:schemeClr val="tx1"/>
                </a:solidFill>
                <a:effectLst/>
                <a:latin typeface="+mn-lt"/>
                <a:ea typeface="+mn-ea"/>
                <a:cs typeface="+mn-cs"/>
              </a:rPr>
              <a:t> for our project, so we </a:t>
            </a:r>
            <a:r>
              <a:rPr lang="en-US" sz="1200" kern="1200" dirty="0">
                <a:solidFill>
                  <a:schemeClr val="tx1"/>
                </a:solidFill>
                <a:effectLst/>
                <a:latin typeface="+mn-lt"/>
                <a:ea typeface="+mn-ea"/>
                <a:cs typeface="+mn-cs"/>
              </a:rPr>
              <a:t>cleanly separate work as models (domain objects), views (FXML, CSS), and controllers (Java classes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MVC reduces the complexity of our large application and makes testing and maintaining easy.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F09DBEA-865D-4298-BA41-19CC7A0CC7C9}" type="slidenum">
              <a:rPr lang="en-US" smtClean="0"/>
              <a:t>13</a:t>
            </a:fld>
            <a:endParaRPr lang="en-US"/>
          </a:p>
        </p:txBody>
      </p:sp>
    </p:spTree>
    <p:extLst>
      <p:ext uri="{BB962C8B-B14F-4D97-AF65-F5344CB8AC3E}">
        <p14:creationId xmlns:p14="http://schemas.microsoft.com/office/powerpoint/2010/main" val="1032247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shows data flow of our project. Our project requires XML files which contains initial data on T-cells activation as input. </a:t>
            </a:r>
          </a:p>
          <a:p>
            <a:pPr rtl="0"/>
            <a:r>
              <a:rPr lang="en-US" sz="1200" b="0" i="0" u="none" strike="noStrike" kern="1200" dirty="0">
                <a:solidFill>
                  <a:schemeClr val="tx1"/>
                </a:solidFill>
                <a:effectLst/>
                <a:latin typeface="+mn-lt"/>
                <a:ea typeface="+mn-ea"/>
                <a:cs typeface="+mn-cs"/>
              </a:rPr>
              <a:t>As a first step, the system parses XML files to acquire raw data for further processing, and save the raw data in to a data model. </a:t>
            </a:r>
          </a:p>
          <a:p>
            <a:pPr rtl="0"/>
            <a:r>
              <a:rPr lang="en-US" sz="1200" b="0" i="0" u="none" strike="noStrike" kern="1200" dirty="0">
                <a:solidFill>
                  <a:schemeClr val="tx1"/>
                </a:solidFill>
                <a:effectLst/>
                <a:latin typeface="+mn-lt"/>
                <a:ea typeface="+mn-ea"/>
                <a:cs typeface="+mn-cs"/>
              </a:rPr>
              <a:t>Subsequently, the default parameters setting is shown on the GUI based on users’ inputs, which can be edited easily if that’s not what users want, the changes are saved to the data model as well. </a:t>
            </a:r>
          </a:p>
          <a:p>
            <a:pPr rtl="0"/>
            <a:r>
              <a:rPr lang="en-US" sz="1200" b="0" i="0" u="none" strike="noStrike" kern="1200" dirty="0">
                <a:solidFill>
                  <a:schemeClr val="tx1"/>
                </a:solidFill>
                <a:effectLst/>
                <a:latin typeface="+mn-lt"/>
                <a:ea typeface="+mn-ea"/>
                <a:cs typeface="+mn-cs"/>
              </a:rPr>
              <a:t>Finally, a user performs QMI analyses, the results are presented on the GUI and also saved into the data model, so that we can provide fast Reponses in case users go back to check pervious steps.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14</a:t>
            </a:fld>
            <a:endParaRPr lang="en-US"/>
          </a:p>
        </p:txBody>
      </p:sp>
    </p:spTree>
    <p:extLst>
      <p:ext uri="{BB962C8B-B14F-4D97-AF65-F5344CB8AC3E}">
        <p14:creationId xmlns:p14="http://schemas.microsoft.com/office/powerpoint/2010/main" val="374879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going to show a demo of our project based on the steps to run a QMI analysis.</a:t>
            </a:r>
          </a:p>
          <a:p>
            <a:r>
              <a:rPr lang="en-US" dirty="0"/>
              <a:t>The project is not complete, we has finished the input setting, median value, fold change, ANC. We have 3 more analyses to be finished in future. </a:t>
            </a:r>
          </a:p>
        </p:txBody>
      </p:sp>
      <p:sp>
        <p:nvSpPr>
          <p:cNvPr id="4" name="Slide Number Placeholder 3"/>
          <p:cNvSpPr>
            <a:spLocks noGrp="1"/>
          </p:cNvSpPr>
          <p:nvPr>
            <p:ph type="sldNum" sz="quarter" idx="10"/>
          </p:nvPr>
        </p:nvSpPr>
        <p:spPr/>
        <p:txBody>
          <a:bodyPr/>
          <a:lstStyle/>
          <a:p>
            <a:fld id="{BF09DBEA-865D-4298-BA41-19CC7A0CC7C9}" type="slidenum">
              <a:rPr lang="en-US" smtClean="0"/>
              <a:t>15</a:t>
            </a:fld>
            <a:endParaRPr lang="en-US"/>
          </a:p>
        </p:txBody>
      </p:sp>
    </p:spTree>
    <p:extLst>
      <p:ext uri="{BB962C8B-B14F-4D97-AF65-F5344CB8AC3E}">
        <p14:creationId xmlns:p14="http://schemas.microsoft.com/office/powerpoint/2010/main" val="1267890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input XML files are generated from a </a:t>
            </a:r>
            <a:r>
              <a:rPr lang="en-US" sz="1200" b="0" i="0" u="none" strike="noStrike" kern="1200" dirty="0" err="1">
                <a:solidFill>
                  <a:schemeClr val="tx1"/>
                </a:solidFill>
                <a:effectLst/>
                <a:latin typeface="+mn-lt"/>
                <a:ea typeface="+mn-ea"/>
                <a:cs typeface="+mn-cs"/>
              </a:rPr>
              <a:t>Bioplex</a:t>
            </a:r>
            <a:r>
              <a:rPr lang="en-US" sz="1200" b="0" i="0" u="none" strike="noStrike" kern="1200" dirty="0">
                <a:solidFill>
                  <a:schemeClr val="tx1"/>
                </a:solidFill>
                <a:effectLst/>
                <a:latin typeface="+mn-lt"/>
                <a:ea typeface="+mn-ea"/>
                <a:cs typeface="+mn-cs"/>
              </a:rPr>
              <a:t> 200 instrument as show on the left picture. The machine performs an initial observation on T-cells which are generated from control patients’ biopsy samples. The T cells are then placed on an 8 by 12 plate, with 96 wells, similar to the picture  in the middle. To screen T cells activation states , the lab technician adds antibodies, which are also proteins,  to half of T-cells preparations wells to mix and then active signaling. Data for protein-protein reactions and T cells activation are then exported in XML files as the right picture.   </a:t>
            </a:r>
            <a:endParaRPr lang="en-US" b="0" dirty="0">
              <a:effectLst/>
            </a:endParaRPr>
          </a:p>
          <a:p>
            <a:br>
              <a:rPr lang="en-US" dirty="0"/>
            </a:b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16</a:t>
            </a:fld>
            <a:endParaRPr lang="en-US"/>
          </a:p>
        </p:txBody>
      </p:sp>
    </p:spTree>
    <p:extLst>
      <p:ext uri="{BB962C8B-B14F-4D97-AF65-F5344CB8AC3E}">
        <p14:creationId xmlns:p14="http://schemas.microsoft.com/office/powerpoint/2010/main" val="258360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input is for a user to select xml files  and set parameters for a QMI analysis. Here is a demo</a:t>
            </a:r>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17</a:t>
            </a:fld>
            <a:endParaRPr lang="en-US"/>
          </a:p>
        </p:txBody>
      </p:sp>
    </p:spTree>
    <p:extLst>
      <p:ext uri="{BB962C8B-B14F-4D97-AF65-F5344CB8AC3E}">
        <p14:creationId xmlns:p14="http://schemas.microsoft.com/office/powerpoint/2010/main" val="367569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First a user selects inputs, default Parameters are then automatically set up on the input page, Such as # of experiments,  # </a:t>
            </a:r>
            <a:r>
              <a:rPr lang="en-US" sz="1200" b="0" i="0" u="none" strike="noStrike" kern="1200">
                <a:solidFill>
                  <a:schemeClr val="tx1"/>
                </a:solidFill>
                <a:effectLst/>
                <a:latin typeface="+mn-lt"/>
                <a:ea typeface="+mn-ea"/>
                <a:cs typeface="+mn-cs"/>
              </a:rPr>
              <a:t>of samples, # of replicas, # of probes, and Probes names. </a:t>
            </a:r>
            <a:r>
              <a:rPr lang="en-US" sz="1200" b="0" i="0" u="none" strike="noStrike" kern="1200" dirty="0">
                <a:solidFill>
                  <a:schemeClr val="tx1"/>
                </a:solidFill>
                <a:effectLst/>
                <a:latin typeface="+mn-lt"/>
                <a:ea typeface="+mn-ea"/>
                <a:cs typeface="+mn-cs"/>
              </a:rPr>
              <a:t>Those default settings can be changed in seconds. </a:t>
            </a:r>
          </a:p>
          <a:p>
            <a:r>
              <a:rPr lang="en-US" sz="1200" b="0" i="0" u="none" strike="noStrike" kern="1200" dirty="0">
                <a:solidFill>
                  <a:schemeClr val="tx1"/>
                </a:solidFill>
                <a:effectLst/>
                <a:latin typeface="+mn-lt"/>
                <a:ea typeface="+mn-ea"/>
                <a:cs typeface="+mn-cs"/>
              </a:rPr>
              <a:t>Moreover, this project provides vitalization of analysis setting, with plates represent wells and colors indicate probes, users can easily validate the setting up for a QMI analysis. </a:t>
            </a:r>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18</a:t>
            </a:fld>
            <a:endParaRPr lang="en-US"/>
          </a:p>
        </p:txBody>
      </p:sp>
    </p:spTree>
    <p:extLst>
      <p:ext uri="{BB962C8B-B14F-4D97-AF65-F5344CB8AC3E}">
        <p14:creationId xmlns:p14="http://schemas.microsoft.com/office/powerpoint/2010/main" val="41571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endian value provides statistical evidences to validate the raw data in XML files. because If half the data are contaminated, the median will give an arbitrarily large or small result.  These contaminated data will not be considered in future analyses. </a:t>
            </a:r>
          </a:p>
          <a:p>
            <a:br>
              <a:rPr lang="en-US" dirty="0"/>
            </a:br>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19</a:t>
            </a:fld>
            <a:endParaRPr lang="en-US"/>
          </a:p>
        </p:txBody>
      </p:sp>
    </p:spTree>
    <p:extLst>
      <p:ext uri="{BB962C8B-B14F-4D97-AF65-F5344CB8AC3E}">
        <p14:creationId xmlns:p14="http://schemas.microsoft.com/office/powerpoint/2010/main" val="1710873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 User clicks the corresponding Tab on the menu bar, and then select a sample to view results. The results are color-coded to highlight outstanding data. </a:t>
            </a:r>
            <a:r>
              <a:rPr lang="en-US" dirty="0"/>
              <a:t>The more red the color, the more unusual the data. </a:t>
            </a:r>
          </a:p>
        </p:txBody>
      </p:sp>
      <p:sp>
        <p:nvSpPr>
          <p:cNvPr id="4" name="Slide Number Placeholder 3"/>
          <p:cNvSpPr>
            <a:spLocks noGrp="1"/>
          </p:cNvSpPr>
          <p:nvPr>
            <p:ph type="sldNum" sz="quarter" idx="10"/>
          </p:nvPr>
        </p:nvSpPr>
        <p:spPr/>
        <p:txBody>
          <a:bodyPr/>
          <a:lstStyle/>
          <a:p>
            <a:fld id="{BF09DBEA-865D-4298-BA41-19CC7A0CC7C9}" type="slidenum">
              <a:rPr lang="en-US" smtClean="0"/>
              <a:t>20</a:t>
            </a:fld>
            <a:endParaRPr lang="en-US"/>
          </a:p>
        </p:txBody>
      </p:sp>
    </p:spTree>
    <p:extLst>
      <p:ext uri="{BB962C8B-B14F-4D97-AF65-F5344CB8AC3E}">
        <p14:creationId xmlns:p14="http://schemas.microsoft.com/office/powerpoint/2010/main" val="849696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motivation is simple and straight:  support immunotherapy research to find a better treatment for cancer. This a project that will make impact on real life, and will save cancer patients from suffering.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 will compare immunotherapy with chemotherapy which is a standard </a:t>
            </a:r>
            <a:r>
              <a:rPr lang="en-US" dirty="0" err="1"/>
              <a:t>treamt</a:t>
            </a:r>
            <a:r>
              <a:rPr lang="en-US" dirty="0"/>
              <a:t> for cancer. </a:t>
            </a:r>
          </a:p>
        </p:txBody>
      </p:sp>
      <p:sp>
        <p:nvSpPr>
          <p:cNvPr id="4" name="Slide Number Placeholder 3"/>
          <p:cNvSpPr>
            <a:spLocks noGrp="1"/>
          </p:cNvSpPr>
          <p:nvPr>
            <p:ph type="sldNum" sz="quarter" idx="10"/>
          </p:nvPr>
        </p:nvSpPr>
        <p:spPr/>
        <p:txBody>
          <a:bodyPr/>
          <a:lstStyle/>
          <a:p>
            <a:fld id="{BF09DBEA-865D-4298-BA41-19CC7A0CC7C9}" type="slidenum">
              <a:rPr lang="en-US" smtClean="0"/>
              <a:t>3</a:t>
            </a:fld>
            <a:endParaRPr lang="en-US"/>
          </a:p>
        </p:txBody>
      </p:sp>
    </p:spTree>
    <p:extLst>
      <p:ext uri="{BB962C8B-B14F-4D97-AF65-F5344CB8AC3E}">
        <p14:creationId xmlns:p14="http://schemas.microsoft.com/office/powerpoint/2010/main" val="57904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Fold change is used to compare the expression of genes between two samples. </a:t>
            </a:r>
          </a:p>
          <a:p>
            <a:r>
              <a:rPr lang="en-US" sz="1200" b="0" i="0" u="none" strike="noStrike" kern="1200" dirty="0">
                <a:solidFill>
                  <a:schemeClr val="tx1"/>
                </a:solidFill>
                <a:effectLst/>
                <a:latin typeface="+mn-lt"/>
                <a:ea typeface="+mn-ea"/>
                <a:cs typeface="+mn-cs"/>
              </a:rPr>
              <a:t>Since fold change data exceeding a threshold indicates weakly detected or weakly changed interactions. That means the two protein does not interact with each other.  </a:t>
            </a:r>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21</a:t>
            </a:fld>
            <a:endParaRPr lang="en-US"/>
          </a:p>
        </p:txBody>
      </p:sp>
    </p:spTree>
    <p:extLst>
      <p:ext uri="{BB962C8B-B14F-4D97-AF65-F5344CB8AC3E}">
        <p14:creationId xmlns:p14="http://schemas.microsoft.com/office/powerpoint/2010/main" val="920415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 User clicks the FC panel , and then select sample(s) to view results. The results are color-coded to highlight outstanding data base on the cut off value. </a:t>
            </a:r>
            <a:r>
              <a:rPr lang="en-US" dirty="0"/>
              <a:t>A user can change the cut off value. Data highlighted in red and blue indicates weakly or no interactions between the two proteins. </a:t>
            </a:r>
            <a:r>
              <a:rPr lang="en-US" sz="1200" b="0" i="0" u="none" strike="noStrike" kern="1200" dirty="0">
                <a:solidFill>
                  <a:schemeClr val="tx1"/>
                </a:solidFill>
                <a:effectLst/>
                <a:latin typeface="+mn-lt"/>
                <a:ea typeface="+mn-ea"/>
                <a:cs typeface="+mn-cs"/>
              </a:rPr>
              <a:t> The more intense the color, the less interaction detected. </a:t>
            </a:r>
            <a:endParaRPr lang="en-US" dirty="0"/>
          </a:p>
          <a:p>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22</a:t>
            </a:fld>
            <a:endParaRPr lang="en-US"/>
          </a:p>
        </p:txBody>
      </p:sp>
    </p:spTree>
    <p:extLst>
      <p:ext uri="{BB962C8B-B14F-4D97-AF65-F5344CB8AC3E}">
        <p14:creationId xmlns:p14="http://schemas.microsoft.com/office/powerpoint/2010/main" val="4285404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Adaptive nonparametric analysis(ANC)</a:t>
            </a:r>
          </a:p>
          <a:p>
            <a:pPr rtl="0"/>
            <a:r>
              <a:rPr lang="en-US" sz="1200" b="0" i="0" u="none" strike="noStrike" kern="1200" dirty="0">
                <a:solidFill>
                  <a:schemeClr val="tx1"/>
                </a:solidFill>
                <a:effectLst/>
                <a:latin typeface="+mn-lt"/>
                <a:ea typeface="+mn-ea"/>
                <a:cs typeface="+mn-cs"/>
              </a:rPr>
              <a:t>ANC uses 2-sided KS test to calculate P value and define statistical significance. the threshold value is 0.05. if a p value higher than 0.05, it means high confidence in detecting autoreactive t cell signaling.  In another word, the combination of proteins may works for T cell activation. Those data are colored in blue with different intensity. For p value less that 0.05, that should be presumed as manual errors and not be considered. They are colored in red. </a:t>
            </a:r>
          </a:p>
          <a:p>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23</a:t>
            </a:fld>
            <a:endParaRPr lang="en-US"/>
          </a:p>
        </p:txBody>
      </p:sp>
    </p:spTree>
    <p:extLst>
      <p:ext uri="{BB962C8B-B14F-4D97-AF65-F5344CB8AC3E}">
        <p14:creationId xmlns:p14="http://schemas.microsoft.com/office/powerpoint/2010/main" val="568436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 User clicked the ANC panel and chose a sample to check ANC value with color coded presentation.  </a:t>
            </a:r>
          </a:p>
          <a:p>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24</a:t>
            </a:fld>
            <a:endParaRPr lang="en-US"/>
          </a:p>
        </p:txBody>
      </p:sp>
    </p:spTree>
    <p:extLst>
      <p:ext uri="{BB962C8B-B14F-4D97-AF65-F5344CB8AC3E}">
        <p14:creationId xmlns:p14="http://schemas.microsoft.com/office/powerpoint/2010/main" val="583861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visual presentation of data and results, we also provide Flexibility that current QMI platform lacks. </a:t>
            </a:r>
          </a:p>
          <a:p>
            <a:r>
              <a:rPr lang="en-US" dirty="0"/>
              <a:t>user can go back to check previous results. They can also make changes to set up parameters at anytime. </a:t>
            </a:r>
          </a:p>
          <a:p>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25</a:t>
            </a:fld>
            <a:endParaRPr lang="en-US"/>
          </a:p>
        </p:txBody>
      </p:sp>
    </p:spTree>
    <p:extLst>
      <p:ext uri="{BB962C8B-B14F-4D97-AF65-F5344CB8AC3E}">
        <p14:creationId xmlns:p14="http://schemas.microsoft.com/office/powerpoint/2010/main" val="10508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demo shows the flexibility. </a:t>
            </a:r>
          </a:p>
          <a:p>
            <a:r>
              <a:rPr lang="en-US" dirty="0"/>
              <a:t>We have presented our project and demos, now I am going to show how we evaluated the project. </a:t>
            </a:r>
          </a:p>
        </p:txBody>
      </p:sp>
      <p:sp>
        <p:nvSpPr>
          <p:cNvPr id="4" name="Slide Number Placeholder 3"/>
          <p:cNvSpPr>
            <a:spLocks noGrp="1"/>
          </p:cNvSpPr>
          <p:nvPr>
            <p:ph type="sldNum" sz="quarter" idx="10"/>
          </p:nvPr>
        </p:nvSpPr>
        <p:spPr/>
        <p:txBody>
          <a:bodyPr/>
          <a:lstStyle/>
          <a:p>
            <a:fld id="{BF09DBEA-865D-4298-BA41-19CC7A0CC7C9}" type="slidenum">
              <a:rPr lang="en-US" smtClean="0"/>
              <a:t>27</a:t>
            </a:fld>
            <a:endParaRPr lang="en-US"/>
          </a:p>
        </p:txBody>
      </p:sp>
    </p:spTree>
    <p:extLst>
      <p:ext uri="{BB962C8B-B14F-4D97-AF65-F5344CB8AC3E}">
        <p14:creationId xmlns:p14="http://schemas.microsoft.com/office/powerpoint/2010/main" val="2625955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3 metrics to evaluate this program. </a:t>
            </a:r>
          </a:p>
          <a:p>
            <a:r>
              <a:rPr lang="en-US" dirty="0"/>
              <a:t>First. Correctness. The results of our project should be identical to the results provided by clients or produced on MATLAB. </a:t>
            </a:r>
          </a:p>
          <a:p>
            <a:r>
              <a:rPr lang="en-US" dirty="0"/>
              <a:t>Second, effectiveness. We expect our project can handle complex setting cases and provide fast response. So we choose completion rate and task time to measure effectiveness.</a:t>
            </a:r>
          </a:p>
          <a:p>
            <a:r>
              <a:rPr lang="en-US" dirty="0"/>
              <a:t>Third, usability is very important for users to adopt QMI platform. we plan to have a usability survey to get comments and suggestions from users and make improvements accordingly. Since we did not finished this project, we will postpone the user survey until we finish our project. </a:t>
            </a:r>
          </a:p>
        </p:txBody>
      </p:sp>
      <p:sp>
        <p:nvSpPr>
          <p:cNvPr id="4" name="Slide Number Placeholder 3"/>
          <p:cNvSpPr>
            <a:spLocks noGrp="1"/>
          </p:cNvSpPr>
          <p:nvPr>
            <p:ph type="sldNum" sz="quarter" idx="10"/>
          </p:nvPr>
        </p:nvSpPr>
        <p:spPr/>
        <p:txBody>
          <a:bodyPr/>
          <a:lstStyle/>
          <a:p>
            <a:fld id="{BF09DBEA-865D-4298-BA41-19CC7A0CC7C9}" type="slidenum">
              <a:rPr lang="en-US" smtClean="0"/>
              <a:t>28</a:t>
            </a:fld>
            <a:endParaRPr lang="en-US"/>
          </a:p>
        </p:txBody>
      </p:sp>
    </p:spTree>
    <p:extLst>
      <p:ext uri="{BB962C8B-B14F-4D97-AF65-F5344CB8AC3E}">
        <p14:creationId xmlns:p14="http://schemas.microsoft.com/office/powerpoint/2010/main" val="1849786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4 set of QMI analyses to check and  compare the results. The result are 100% correct. </a:t>
            </a:r>
          </a:p>
        </p:txBody>
      </p:sp>
      <p:sp>
        <p:nvSpPr>
          <p:cNvPr id="4" name="Slide Number Placeholder 3"/>
          <p:cNvSpPr>
            <a:spLocks noGrp="1"/>
          </p:cNvSpPr>
          <p:nvPr>
            <p:ph type="sldNum" sz="quarter" idx="10"/>
          </p:nvPr>
        </p:nvSpPr>
        <p:spPr/>
        <p:txBody>
          <a:bodyPr/>
          <a:lstStyle/>
          <a:p>
            <a:fld id="{BF09DBEA-865D-4298-BA41-19CC7A0CC7C9}" type="slidenum">
              <a:rPr lang="en-US" smtClean="0"/>
              <a:t>29</a:t>
            </a:fld>
            <a:endParaRPr lang="en-US"/>
          </a:p>
        </p:txBody>
      </p:sp>
    </p:spTree>
    <p:extLst>
      <p:ext uri="{BB962C8B-B14F-4D97-AF65-F5344CB8AC3E}">
        <p14:creationId xmlns:p14="http://schemas.microsoft.com/office/powerpoint/2010/main" val="2122023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another 4 set of QMI analyses with unusual settings to check whether the project able to complete.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test cases all passed, the completion rate for our project is 100%. which only 50% for existing platform.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for case 2 and 4, we will need to make major coding changes to run the QMI analysis successfully. </a:t>
            </a:r>
          </a:p>
          <a:p>
            <a:r>
              <a:rPr lang="en-US" dirty="0"/>
              <a:t>Additionally, the task time using our project is satisfying. we performed normal analyses within 1 min, and less than 3 mins for a complex QMI analysis which has 20 input files. Using the exiting QMI platform, even operated by an expert, it takes at least 4 min for a normal case. </a:t>
            </a:r>
          </a:p>
        </p:txBody>
      </p:sp>
      <p:sp>
        <p:nvSpPr>
          <p:cNvPr id="4" name="Slide Number Placeholder 3"/>
          <p:cNvSpPr>
            <a:spLocks noGrp="1"/>
          </p:cNvSpPr>
          <p:nvPr>
            <p:ph type="sldNum" sz="quarter" idx="10"/>
          </p:nvPr>
        </p:nvSpPr>
        <p:spPr/>
        <p:txBody>
          <a:bodyPr/>
          <a:lstStyle/>
          <a:p>
            <a:fld id="{BF09DBEA-865D-4298-BA41-19CC7A0CC7C9}" type="slidenum">
              <a:rPr lang="en-US" smtClean="0"/>
              <a:t>30</a:t>
            </a:fld>
            <a:endParaRPr lang="en-US"/>
          </a:p>
        </p:txBody>
      </p:sp>
    </p:spTree>
    <p:extLst>
      <p:ext uri="{BB962C8B-B14F-4D97-AF65-F5344CB8AC3E}">
        <p14:creationId xmlns:p14="http://schemas.microsoft.com/office/powerpoint/2010/main" val="4268529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far we have implemented input panel and 3 analyses. Overall, we’ve achieved goals for our project, </a:t>
            </a:r>
          </a:p>
          <a:p>
            <a:r>
              <a:rPr lang="en-US" sz="1200" b="0" i="0" kern="1200" dirty="0">
                <a:solidFill>
                  <a:schemeClr val="tx1"/>
                </a:solidFill>
                <a:effectLst/>
                <a:latin typeface="+mn-lt"/>
                <a:ea typeface="+mn-ea"/>
                <a:cs typeface="+mn-cs"/>
              </a:rPr>
              <a:t>We integrated scatter tools into a unified GUI and provided a streamlined analysis process, </a:t>
            </a:r>
          </a:p>
          <a:p>
            <a:r>
              <a:rPr lang="en-US" sz="1200" b="0" i="0" kern="1200" dirty="0">
                <a:solidFill>
                  <a:schemeClr val="tx1"/>
                </a:solidFill>
                <a:effectLst/>
                <a:latin typeface="+mn-lt"/>
                <a:ea typeface="+mn-ea"/>
                <a:cs typeface="+mn-cs"/>
              </a:rPr>
              <a:t>we chosen a MVC architecture  and right data structures to provide fast response. </a:t>
            </a:r>
          </a:p>
          <a:p>
            <a:r>
              <a:rPr lang="en-US" sz="1200" b="0" i="0" kern="1200" dirty="0">
                <a:solidFill>
                  <a:schemeClr val="tx1"/>
                </a:solidFill>
                <a:effectLst/>
                <a:latin typeface="+mn-lt"/>
                <a:ea typeface="+mn-ea"/>
                <a:cs typeface="+mn-cs"/>
              </a:rPr>
              <a:t>we use user-centered design to provide user-friendly interfaces so that users can easily upload input data and click through to perform QMI analysis by themselves. </a:t>
            </a:r>
          </a:p>
          <a:p>
            <a:r>
              <a:rPr lang="en-US" sz="1200" b="0" i="0" kern="1200" dirty="0">
                <a:solidFill>
                  <a:schemeClr val="tx1"/>
                </a:solidFill>
                <a:effectLst/>
                <a:latin typeface="+mn-lt"/>
                <a:ea typeface="+mn-ea"/>
                <a:cs typeface="+mn-cs"/>
              </a:rPr>
              <a:t>we also highlight on meaningful visualizations to help users understand the data and results. </a:t>
            </a:r>
          </a:p>
          <a:p>
            <a:r>
              <a:rPr lang="en-US" sz="1200" b="0" i="0" kern="1200" dirty="0">
                <a:solidFill>
                  <a:schemeClr val="tx1"/>
                </a:solidFill>
                <a:effectLst/>
                <a:latin typeface="+mn-lt"/>
                <a:ea typeface="+mn-ea"/>
                <a:cs typeface="+mn-cs"/>
              </a:rPr>
              <a:t>Next I will present future works. </a:t>
            </a:r>
          </a:p>
        </p:txBody>
      </p:sp>
      <p:sp>
        <p:nvSpPr>
          <p:cNvPr id="4" name="Slide Number Placeholder 3"/>
          <p:cNvSpPr>
            <a:spLocks noGrp="1"/>
          </p:cNvSpPr>
          <p:nvPr>
            <p:ph type="sldNum" sz="quarter" idx="10"/>
          </p:nvPr>
        </p:nvSpPr>
        <p:spPr/>
        <p:txBody>
          <a:bodyPr/>
          <a:lstStyle/>
          <a:p>
            <a:fld id="{BF09DBEA-865D-4298-BA41-19CC7A0CC7C9}" type="slidenum">
              <a:rPr lang="en-US" smtClean="0"/>
              <a:t>31</a:t>
            </a:fld>
            <a:endParaRPr lang="en-US"/>
          </a:p>
        </p:txBody>
      </p:sp>
    </p:spTree>
    <p:extLst>
      <p:ext uri="{BB962C8B-B14F-4D97-AF65-F5344CB8AC3E}">
        <p14:creationId xmlns:p14="http://schemas.microsoft.com/office/powerpoint/2010/main" val="982912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hlinkClick r:id="rId3"/>
              </a:rPr>
              <a:t>Chemotherapy</a:t>
            </a:r>
            <a:r>
              <a:rPr lang="en-US" sz="1200" kern="1200" dirty="0">
                <a:solidFill>
                  <a:schemeClr val="tx1"/>
                </a:solidFill>
                <a:effectLst/>
                <a:latin typeface="+mn-lt"/>
                <a:ea typeface="+mn-ea"/>
                <a:cs typeface="+mn-cs"/>
              </a:rPr>
              <a:t> It uses drugs that kill fast-growing cancer cells. However, it has severe side effects. because the drugs travel though patients’ body, normal, healthy cells that are fast-growing are affected too, including cells in human’s blood, mouth, digestive system, and hair. Patients suffer from the side effect.</a:t>
            </a:r>
          </a:p>
          <a:p>
            <a:r>
              <a:rPr lang="en-US" sz="1200" kern="1200" dirty="0">
                <a:solidFill>
                  <a:schemeClr val="tx1"/>
                </a:solidFill>
                <a:effectLst/>
                <a:latin typeface="+mn-lt"/>
                <a:ea typeface="+mn-ea"/>
                <a:cs typeface="+mn-cs"/>
              </a:rPr>
              <a:t>Immunotherapy treats cancer with less side effect. It strengthens the power of a patient’s immune system to identify and only kill cancer cells, without touching the healthy cells. Immunotherapy has been proved effective by researchers. </a:t>
            </a:r>
          </a:p>
          <a:p>
            <a:r>
              <a:rPr lang="en-US" sz="1200" kern="1200" dirty="0">
                <a:solidFill>
                  <a:schemeClr val="tx1"/>
                </a:solidFill>
                <a:effectLst/>
                <a:latin typeface="+mn-lt"/>
                <a:ea typeface="+mn-ea"/>
                <a:cs typeface="+mn-cs"/>
              </a:rPr>
              <a:t>Let talk about how immunotherapy works. </a:t>
            </a:r>
          </a:p>
        </p:txBody>
      </p:sp>
      <p:sp>
        <p:nvSpPr>
          <p:cNvPr id="4" name="Slide Number Placeholder 3"/>
          <p:cNvSpPr>
            <a:spLocks noGrp="1"/>
          </p:cNvSpPr>
          <p:nvPr>
            <p:ph type="sldNum" sz="quarter" idx="10"/>
          </p:nvPr>
        </p:nvSpPr>
        <p:spPr/>
        <p:txBody>
          <a:bodyPr/>
          <a:lstStyle/>
          <a:p>
            <a:fld id="{BF09DBEA-865D-4298-BA41-19CC7A0CC7C9}" type="slidenum">
              <a:rPr lang="en-US" smtClean="0"/>
              <a:t>4</a:t>
            </a:fld>
            <a:endParaRPr lang="en-US"/>
          </a:p>
        </p:txBody>
      </p:sp>
    </p:spTree>
    <p:extLst>
      <p:ext uri="{BB962C8B-B14F-4D97-AF65-F5344CB8AC3E}">
        <p14:creationId xmlns:p14="http://schemas.microsoft.com/office/powerpoint/2010/main" val="1168766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work, first, we need to continue on implementing the remaining 3 analyses.</a:t>
            </a:r>
          </a:p>
          <a:p>
            <a:r>
              <a:rPr lang="en-US" dirty="0"/>
              <a:t>2</a:t>
            </a:r>
            <a:r>
              <a:rPr lang="en-US" baseline="30000" dirty="0"/>
              <a:t>nd</a:t>
            </a:r>
            <a:r>
              <a:rPr lang="en-US" dirty="0"/>
              <a:t>, after we finish implementation and testing, we shall have an usability survey to get comments and suggestions for improvement. </a:t>
            </a:r>
          </a:p>
          <a:p>
            <a:r>
              <a:rPr lang="en-US" dirty="0"/>
              <a:t>Finally, we have to install our product into end user labs, prepare technical documentation for maintenance, and provide trainings for end users. </a:t>
            </a:r>
          </a:p>
          <a:p>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32</a:t>
            </a:fld>
            <a:endParaRPr lang="en-US"/>
          </a:p>
        </p:txBody>
      </p:sp>
    </p:spTree>
    <p:extLst>
      <p:ext uri="{BB962C8B-B14F-4D97-AF65-F5344CB8AC3E}">
        <p14:creationId xmlns:p14="http://schemas.microsoft.com/office/powerpoint/2010/main" val="1027565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I'd like to thank everyone who involved in my capstone project. </a:t>
            </a:r>
          </a:p>
          <a:p>
            <a:r>
              <a:rPr lang="en-US" dirty="0"/>
              <a:t>I want to thank Professor Kim for your wonderful guidance in this project, and proofreading and valuable suggestion for my paper and presentation. </a:t>
            </a:r>
          </a:p>
          <a:p>
            <a:r>
              <a:rPr lang="en-US" dirty="0"/>
              <a:t>I want to thank Professor Yang and Professor Geetha for being a member of my capstone committee and spend time for me. </a:t>
            </a:r>
          </a:p>
          <a:p>
            <a:r>
              <a:rPr lang="en-US" dirty="0"/>
              <a:t>I also want to thank Prof. Kool for helping me with my paper writing and presentation. </a:t>
            </a:r>
          </a:p>
          <a:p>
            <a:r>
              <a:rPr lang="en-US" dirty="0"/>
              <a:t>Last but not the least, I want to thank my client, professor Smith, for his support and suggestions on our project. </a:t>
            </a:r>
          </a:p>
        </p:txBody>
      </p:sp>
      <p:sp>
        <p:nvSpPr>
          <p:cNvPr id="4" name="Slide Number Placeholder 3"/>
          <p:cNvSpPr>
            <a:spLocks noGrp="1"/>
          </p:cNvSpPr>
          <p:nvPr>
            <p:ph type="sldNum" sz="quarter" idx="10"/>
          </p:nvPr>
        </p:nvSpPr>
        <p:spPr/>
        <p:txBody>
          <a:bodyPr/>
          <a:lstStyle/>
          <a:p>
            <a:fld id="{BF09DBEA-865D-4298-BA41-19CC7A0CC7C9}" type="slidenum">
              <a:rPr lang="en-US" smtClean="0"/>
              <a:t>33</a:t>
            </a:fld>
            <a:endParaRPr lang="en-US"/>
          </a:p>
        </p:txBody>
      </p:sp>
    </p:spTree>
    <p:extLst>
      <p:ext uri="{BB962C8B-B14F-4D97-AF65-F5344CB8AC3E}">
        <p14:creationId xmlns:p14="http://schemas.microsoft.com/office/powerpoint/2010/main" val="2252889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 the presentation of my project. Thank you very much for your attention. </a:t>
            </a:r>
          </a:p>
          <a:p>
            <a:r>
              <a:rPr lang="en-US" dirty="0"/>
              <a:t>Any questions? </a:t>
            </a:r>
          </a:p>
        </p:txBody>
      </p:sp>
      <p:sp>
        <p:nvSpPr>
          <p:cNvPr id="4" name="Slide Number Placeholder 3"/>
          <p:cNvSpPr>
            <a:spLocks noGrp="1"/>
          </p:cNvSpPr>
          <p:nvPr>
            <p:ph type="sldNum" sz="quarter" idx="10"/>
          </p:nvPr>
        </p:nvSpPr>
        <p:spPr/>
        <p:txBody>
          <a:bodyPr/>
          <a:lstStyle/>
          <a:p>
            <a:fld id="{BF09DBEA-865D-4298-BA41-19CC7A0CC7C9}" type="slidenum">
              <a:rPr lang="en-US" smtClean="0"/>
              <a:t>37</a:t>
            </a:fld>
            <a:endParaRPr lang="en-US"/>
          </a:p>
        </p:txBody>
      </p:sp>
    </p:spTree>
    <p:extLst>
      <p:ext uri="{BB962C8B-B14F-4D97-AF65-F5344CB8AC3E}">
        <p14:creationId xmlns:p14="http://schemas.microsoft.com/office/powerpoint/2010/main" val="30776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Immunotherapy leverages T cells to b</a:t>
            </a:r>
            <a:r>
              <a:rPr lang="en-US" sz="1200" dirty="0"/>
              <a:t>uild an adaptive immune system that can identify and kill cancer cells. Because our immune system does not recognize Cancers cells as foreign or dangerous. Therefore, </a:t>
            </a:r>
            <a:r>
              <a:rPr lang="en-US" sz="1200" kern="1200" dirty="0">
                <a:solidFill>
                  <a:schemeClr val="tx1"/>
                </a:solidFill>
                <a:effectLst/>
                <a:latin typeface="+mn-lt"/>
                <a:ea typeface="+mn-ea"/>
                <a:cs typeface="+mn-cs"/>
              </a:rPr>
              <a:t>The Key is how to make T cells to have the ability to recognize cancer cells.  In order to kill cancer cells,  let me first explain how T cells and  immune system work together to fight against foreign substance.  </a:t>
            </a:r>
          </a:p>
          <a:p>
            <a:r>
              <a:rPr lang="en-US" dirty="0"/>
              <a:t> </a:t>
            </a:r>
          </a:p>
        </p:txBody>
      </p:sp>
      <p:sp>
        <p:nvSpPr>
          <p:cNvPr id="4" name="Slide Number Placeholder 3"/>
          <p:cNvSpPr>
            <a:spLocks noGrp="1"/>
          </p:cNvSpPr>
          <p:nvPr>
            <p:ph type="sldNum" sz="quarter" idx="10"/>
          </p:nvPr>
        </p:nvSpPr>
        <p:spPr/>
        <p:txBody>
          <a:bodyPr/>
          <a:lstStyle/>
          <a:p>
            <a:fld id="{BF09DBEA-865D-4298-BA41-19CC7A0CC7C9}" type="slidenum">
              <a:rPr lang="en-US" smtClean="0"/>
              <a:t>5</a:t>
            </a:fld>
            <a:endParaRPr lang="en-US"/>
          </a:p>
        </p:txBody>
      </p:sp>
    </p:spTree>
    <p:extLst>
      <p:ext uri="{BB962C8B-B14F-4D97-AF65-F5344CB8AC3E}">
        <p14:creationId xmlns:p14="http://schemas.microsoft.com/office/powerpoint/2010/main" val="531222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Immune system fights against foreign substances such as virus. A typical immune response against virus includes 6 steps. </a:t>
            </a:r>
          </a:p>
          <a:p>
            <a:pPr marL="228600" indent="-228600">
              <a:buAutoNum type="arabicParenR"/>
            </a:pPr>
            <a:r>
              <a:rPr lang="en-US" sz="1200" b="0" i="0" kern="1200" dirty="0">
                <a:solidFill>
                  <a:schemeClr val="tx1"/>
                </a:solidFill>
                <a:effectLst/>
                <a:latin typeface="+mn-lt"/>
                <a:ea typeface="+mn-ea"/>
                <a:cs typeface="+mn-cs"/>
              </a:rPr>
              <a:t>a virus infects the host cell. the virus commandeers the cell by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getting</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inside the cell.</a:t>
            </a:r>
          </a:p>
          <a:p>
            <a:pPr marL="228600" indent="-228600">
              <a:buAutoNum type="arabicParenR"/>
            </a:pPr>
            <a:r>
              <a:rPr lang="en-US" sz="1200" b="0" i="0" kern="1200" dirty="0">
                <a:solidFill>
                  <a:schemeClr val="tx1"/>
                </a:solidFill>
                <a:effectLst/>
                <a:latin typeface="+mn-lt"/>
                <a:ea typeface="+mn-ea"/>
                <a:cs typeface="+mn-cs"/>
              </a:rPr>
              <a:t> the human body has a strategy to survey aliens even they are hide inside of its own cells. Cells use antigens to display a sample of its contents including the virus. Antigens cover the surface of cells and it is similar to the barcodes on the outside of packages at the grocery store.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T-cells user T cell receptors to scan those antigens on a cell. T-cell receptors are also proteins that stays on the surface of T cell. This picture shows a close look at the T-cell receptors and antigens. When a given T cell receptor does fit well with an antigen, it signals the immune system to mount an immune response.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While still bound to the antigen, the T-cell making millions of copies of itself so that more T-cells can lock on to other infected cells with the same display.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A subset of these T-cells change and become killer T cells. Those killer T cells locate the virus-infected cells and puncture them, effectively killing them.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Finally, a certain subset of the activated T cells become memory T cells forming an army against future attacks from the same virus.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can see the activation of the T-cells is crucial for immune system to mount a response.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now I will go back to explain how to leverage the power of T cells for immunotherapy. </a:t>
            </a:r>
          </a:p>
        </p:txBody>
      </p:sp>
      <p:sp>
        <p:nvSpPr>
          <p:cNvPr id="4" name="Slide Number Placeholder 3"/>
          <p:cNvSpPr>
            <a:spLocks noGrp="1"/>
          </p:cNvSpPr>
          <p:nvPr>
            <p:ph type="sldNum" sz="quarter" idx="10"/>
          </p:nvPr>
        </p:nvSpPr>
        <p:spPr/>
        <p:txBody>
          <a:bodyPr/>
          <a:lstStyle/>
          <a:p>
            <a:fld id="{BF09DBEA-865D-4298-BA41-19CC7A0CC7C9}" type="slidenum">
              <a:rPr lang="en-US" smtClean="0"/>
              <a:t>6</a:t>
            </a:fld>
            <a:endParaRPr lang="en-US"/>
          </a:p>
        </p:txBody>
      </p:sp>
    </p:spTree>
    <p:extLst>
      <p:ext uri="{BB962C8B-B14F-4D97-AF65-F5344CB8AC3E}">
        <p14:creationId xmlns:p14="http://schemas.microsoft.com/office/powerpoint/2010/main" val="176798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immunotherapy, the goal is to customize effective engineering T-cells and make tailored medicine for each patient. researchers collect samples from a patient, and test  the sample with different proteins to find the combination of proteins that produce the most powerful T-cells. By discovering  the best combination of proteins, researchers can make tailored medicine to cure the patient.</a:t>
            </a:r>
          </a:p>
          <a:p>
            <a:r>
              <a:rPr lang="en-US" sz="3600" dirty="0"/>
              <a:t>To achieve the goal, Researchers need </a:t>
            </a:r>
            <a:r>
              <a:rPr lang="en-US" sz="3200" dirty="0"/>
              <a:t>To investigate dynamic molecular processes that involved in T-cell receptors (TCR) activation and suppression . That </a:t>
            </a:r>
            <a:r>
              <a:rPr lang="en-US" dirty="0"/>
              <a:t>will improve researchers’ understanding of cancer pathogenesis and ability to control T-cells activation. </a:t>
            </a:r>
          </a:p>
          <a:p>
            <a:r>
              <a:rPr lang="en-US" dirty="0"/>
              <a:t>Next I will present QMI platform that makes great contributions to T-cells activation research. </a:t>
            </a:r>
          </a:p>
          <a:p>
            <a:r>
              <a:rPr lang="en-US" dirty="0"/>
              <a:t> </a:t>
            </a:r>
          </a:p>
        </p:txBody>
      </p:sp>
      <p:sp>
        <p:nvSpPr>
          <p:cNvPr id="4" name="Slide Number Placeholder 3"/>
          <p:cNvSpPr>
            <a:spLocks noGrp="1"/>
          </p:cNvSpPr>
          <p:nvPr>
            <p:ph type="sldNum" sz="quarter" idx="10"/>
          </p:nvPr>
        </p:nvSpPr>
        <p:spPr/>
        <p:txBody>
          <a:bodyPr/>
          <a:lstStyle/>
          <a:p>
            <a:fld id="{BF09DBEA-865D-4298-BA41-19CC7A0CC7C9}" type="slidenum">
              <a:rPr lang="en-US" smtClean="0"/>
              <a:t>7</a:t>
            </a:fld>
            <a:endParaRPr lang="en-US"/>
          </a:p>
        </p:txBody>
      </p:sp>
    </p:spTree>
    <p:extLst>
      <p:ext uri="{BB962C8B-B14F-4D97-AF65-F5344CB8AC3E}">
        <p14:creationId xmlns:p14="http://schemas.microsoft.com/office/powerpoint/2010/main" val="132316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was proposed by Dr. smith in 2015. Dr. smith is a professor from UW Seattle at the department of pediatric. He works with us and is our client. </a:t>
            </a:r>
          </a:p>
          <a:p>
            <a:r>
              <a:rPr lang="en-US" sz="1200" b="0" i="0" kern="1200" dirty="0">
                <a:solidFill>
                  <a:schemeClr val="tx1"/>
                </a:solidFill>
                <a:effectLst/>
                <a:latin typeface="+mn-lt"/>
                <a:ea typeface="+mn-ea"/>
                <a:cs typeface="+mn-cs"/>
              </a:rPr>
              <a:t>QMI platform is an cutting-edge technology to generate PPI to research the activation states of the T cells. It also uses a set of statistical analyses to provide doctors with meaningful data for engineering T cells. </a:t>
            </a:r>
          </a:p>
          <a:p>
            <a:r>
              <a:rPr lang="en-US" sz="1200" b="0" i="0" kern="1200" dirty="0">
                <a:solidFill>
                  <a:schemeClr val="tx1"/>
                </a:solidFill>
                <a:effectLst/>
                <a:latin typeface="+mn-lt"/>
                <a:ea typeface="+mn-ea"/>
                <a:cs typeface="+mn-cs"/>
              </a:rPr>
              <a:t>The left figure is a result of QMI platform, it shows the network of a TCR stimulation. </a:t>
            </a:r>
          </a:p>
          <a:p>
            <a:r>
              <a:rPr lang="en-US" sz="1200" b="0" i="0" kern="1200" dirty="0" err="1">
                <a:solidFill>
                  <a:schemeClr val="tx1"/>
                </a:solidFill>
                <a:effectLst/>
                <a:latin typeface="+mn-lt"/>
                <a:ea typeface="+mn-ea"/>
                <a:cs typeface="+mn-cs"/>
              </a:rPr>
              <a:t>Dr.Smith’s</a:t>
            </a:r>
            <a:r>
              <a:rPr lang="en-US" sz="1200" b="0" i="0" kern="1200" dirty="0">
                <a:solidFill>
                  <a:schemeClr val="tx1"/>
                </a:solidFill>
                <a:effectLst/>
                <a:latin typeface="+mn-lt"/>
                <a:ea typeface="+mn-ea"/>
                <a:cs typeface="+mn-cs"/>
              </a:rPr>
              <a:t> lab wants to integrate this useful tool into end user labs. However, there are problems in term of QMI product that needs help from us. </a:t>
            </a:r>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8</a:t>
            </a:fld>
            <a:endParaRPr lang="en-US"/>
          </a:p>
        </p:txBody>
      </p:sp>
    </p:spTree>
    <p:extLst>
      <p:ext uri="{BB962C8B-B14F-4D97-AF65-F5344CB8AC3E}">
        <p14:creationId xmlns:p14="http://schemas.microsoft.com/office/powerpoint/2010/main" val="1146982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project is the existing QMI platform lacks usability to be adopted by end users. </a:t>
            </a:r>
          </a:p>
          <a:p>
            <a:r>
              <a:rPr lang="en-US" sz="1200" b="0" i="0" kern="1200" dirty="0">
                <a:solidFill>
                  <a:schemeClr val="tx1"/>
                </a:solidFill>
                <a:effectLst/>
                <a:latin typeface="+mn-lt"/>
                <a:ea typeface="+mn-ea"/>
                <a:cs typeface="+mn-cs"/>
              </a:rPr>
              <a:t>The existing QMI, as shown on the picture,  is implemented as different computer programs (Excel, </a:t>
            </a:r>
            <a:r>
              <a:rPr lang="en-US" sz="1200" b="0" i="0" kern="1200" dirty="0" err="1">
                <a:solidFill>
                  <a:schemeClr val="tx1"/>
                </a:solidFill>
                <a:effectLst/>
                <a:latin typeface="+mn-lt"/>
                <a:ea typeface="+mn-ea"/>
                <a:cs typeface="+mn-cs"/>
              </a:rPr>
              <a:t>MatLab</a:t>
            </a:r>
            <a:r>
              <a:rPr lang="en-US" sz="1200" b="0" i="0" kern="1200" dirty="0">
                <a:solidFill>
                  <a:schemeClr val="tx1"/>
                </a:solidFill>
                <a:effectLst/>
                <a:latin typeface="+mn-lt"/>
                <a:ea typeface="+mn-ea"/>
                <a:cs typeface="+mn-cs"/>
              </a:rPr>
              <a:t>, and R). The workflow requires the users to export data files, convert them to different formats, and manually input and manipulate data in command-line interfaces in R and MATLAB.  There is no streamlined analysis process, operations are way too complicated for the end-users.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that end users send data and request to SEPS lab staffs and they spend lots of time in communication back and forth. </a:t>
            </a:r>
            <a:r>
              <a:rPr lang="en-US" sz="1200" b="1" i="0" u="none" strike="noStrike" kern="1200" dirty="0">
                <a:solidFill>
                  <a:schemeClr val="tx1"/>
                </a:solidFill>
                <a:effectLst/>
                <a:latin typeface="+mn-lt"/>
                <a:ea typeface="+mn-ea"/>
                <a:cs typeface="+mn-cs"/>
              </a:rPr>
              <a:t>A single QMI analysis could take long, at least 30 minutes. </a:t>
            </a:r>
            <a:endParaRPr lang="en-US" b="1" dirty="0">
              <a:effectLst/>
            </a:endParaRPr>
          </a:p>
        </p:txBody>
      </p:sp>
      <p:sp>
        <p:nvSpPr>
          <p:cNvPr id="4" name="Slide Number Placeholder 3"/>
          <p:cNvSpPr>
            <a:spLocks noGrp="1"/>
          </p:cNvSpPr>
          <p:nvPr>
            <p:ph type="sldNum" sz="quarter" idx="10"/>
          </p:nvPr>
        </p:nvSpPr>
        <p:spPr/>
        <p:txBody>
          <a:bodyPr/>
          <a:lstStyle/>
          <a:p>
            <a:fld id="{BF09DBEA-865D-4298-BA41-19CC7A0CC7C9}" type="slidenum">
              <a:rPr lang="en-US" smtClean="0"/>
              <a:t>9</a:t>
            </a:fld>
            <a:endParaRPr lang="en-US"/>
          </a:p>
        </p:txBody>
      </p:sp>
    </p:spTree>
    <p:extLst>
      <p:ext uri="{BB962C8B-B14F-4D97-AF65-F5344CB8AC3E}">
        <p14:creationId xmlns:p14="http://schemas.microsoft.com/office/powerpoint/2010/main" val="265713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Moreover, the existing QMI project lacks flexibility and visualization.  As shown on figure a, that is a command line interface to set up a QMI analysis , users are required to familiar with details of QMI protocols and knows how to programming in MATLBA. </a:t>
            </a:r>
          </a:p>
          <a:p>
            <a:pPr rtl="0"/>
            <a:r>
              <a:rPr lang="en-US" sz="1200" b="0" i="0" u="none" strike="noStrike" kern="1200" dirty="0">
                <a:solidFill>
                  <a:schemeClr val="tx1"/>
                </a:solidFill>
                <a:effectLst/>
                <a:latin typeface="+mn-lt"/>
                <a:ea typeface="+mn-ea"/>
                <a:cs typeface="+mn-cs"/>
              </a:rPr>
              <a:t>While QMI analysis starts, users are not allowed to change setting parameters, even the set up is wrong, they have to wait for all analysis finished. </a:t>
            </a:r>
          </a:p>
          <a:p>
            <a:pPr rtl="0"/>
            <a:r>
              <a:rPr lang="en-US" sz="1200" b="0" i="0" u="none" strike="noStrike" kern="1200" dirty="0">
                <a:solidFill>
                  <a:schemeClr val="tx1"/>
                </a:solidFill>
                <a:effectLst/>
                <a:latin typeface="+mn-lt"/>
                <a:ea typeface="+mn-ea"/>
                <a:cs typeface="+mn-cs"/>
              </a:rPr>
              <a:t>Additionally, the current QMI lacks organization of results.  As shown on figure b, basically all results pops up while the program is running, that prevent users from understanding the results. </a:t>
            </a:r>
          </a:p>
          <a:p>
            <a:pPr rtl="0"/>
            <a:r>
              <a:rPr lang="en-US" sz="1200" b="0" i="0" u="none" strike="noStrike" kern="1200" dirty="0">
                <a:solidFill>
                  <a:schemeClr val="tx1"/>
                </a:solidFill>
                <a:effectLst/>
                <a:latin typeface="+mn-lt"/>
                <a:ea typeface="+mn-ea"/>
                <a:cs typeface="+mn-cs"/>
              </a:rPr>
              <a:t>We need to resolve these problems and help the integration of QMI platform into end user labs. Next I will explain how we design our project to resolve those problems.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BF09DBEA-865D-4298-BA41-19CC7A0CC7C9}" type="slidenum">
              <a:rPr lang="en-US" smtClean="0"/>
              <a:t>10</a:t>
            </a:fld>
            <a:endParaRPr lang="en-US"/>
          </a:p>
        </p:txBody>
      </p:sp>
    </p:spTree>
    <p:extLst>
      <p:ext uri="{BB962C8B-B14F-4D97-AF65-F5344CB8AC3E}">
        <p14:creationId xmlns:p14="http://schemas.microsoft.com/office/powerpoint/2010/main" val="3463962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702E-CFC1-4F5C-86D8-6551E392A5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4C92A8-60D7-45C8-B082-4BE5C21A3D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5B47C9-2FD1-4D8F-9AE5-735A83CBFF97}"/>
              </a:ext>
            </a:extLst>
          </p:cNvPr>
          <p:cNvSpPr>
            <a:spLocks noGrp="1"/>
          </p:cNvSpPr>
          <p:nvPr>
            <p:ph type="dt" sz="half" idx="10"/>
          </p:nvPr>
        </p:nvSpPr>
        <p:spPr/>
        <p:txBody>
          <a:bodyPr/>
          <a:lstStyle/>
          <a:p>
            <a:fld id="{3D014F66-6235-4F0E-9C53-F416AFE128E0}" type="datetime1">
              <a:rPr lang="en-US" smtClean="0"/>
              <a:t>5/25/2018</a:t>
            </a:fld>
            <a:endParaRPr lang="en-US"/>
          </a:p>
        </p:txBody>
      </p:sp>
      <p:sp>
        <p:nvSpPr>
          <p:cNvPr id="5" name="Footer Placeholder 4">
            <a:extLst>
              <a:ext uri="{FF2B5EF4-FFF2-40B4-BE49-F238E27FC236}">
                <a16:creationId xmlns:a16="http://schemas.microsoft.com/office/drawing/2014/main" id="{8C495228-D12F-450B-A7BF-8882FBE40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B2B25-426B-49E7-96BA-26B3CCCA63C3}"/>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1195807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CB49-63D6-418A-85F8-687C8EF06E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251318-093C-4A89-8A91-DDC913137F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DC51B-0F01-48A2-BA74-A2701A56BC49}"/>
              </a:ext>
            </a:extLst>
          </p:cNvPr>
          <p:cNvSpPr>
            <a:spLocks noGrp="1"/>
          </p:cNvSpPr>
          <p:nvPr>
            <p:ph type="dt" sz="half" idx="10"/>
          </p:nvPr>
        </p:nvSpPr>
        <p:spPr/>
        <p:txBody>
          <a:bodyPr/>
          <a:lstStyle/>
          <a:p>
            <a:fld id="{2641F25E-E029-4E2E-BD29-A27B7790A83B}" type="datetime1">
              <a:rPr lang="en-US" smtClean="0"/>
              <a:t>5/25/2018</a:t>
            </a:fld>
            <a:endParaRPr lang="en-US"/>
          </a:p>
        </p:txBody>
      </p:sp>
      <p:sp>
        <p:nvSpPr>
          <p:cNvPr id="5" name="Footer Placeholder 4">
            <a:extLst>
              <a:ext uri="{FF2B5EF4-FFF2-40B4-BE49-F238E27FC236}">
                <a16:creationId xmlns:a16="http://schemas.microsoft.com/office/drawing/2014/main" id="{26F68128-36BC-4191-97C9-4B68315D9C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F6454-5FA6-4979-9330-E2C98C205BA7}"/>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297345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2FA47-A5D5-4FE8-B8BF-29853BADA8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6D0BE1-CCF0-4AC3-811A-0BDFF76805E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A866-809B-4778-8AA9-72ECAAC1F087}"/>
              </a:ext>
            </a:extLst>
          </p:cNvPr>
          <p:cNvSpPr>
            <a:spLocks noGrp="1"/>
          </p:cNvSpPr>
          <p:nvPr>
            <p:ph type="dt" sz="half" idx="10"/>
          </p:nvPr>
        </p:nvSpPr>
        <p:spPr/>
        <p:txBody>
          <a:bodyPr/>
          <a:lstStyle/>
          <a:p>
            <a:fld id="{4A52ECC6-AB44-4E67-9121-BB36428DAAA2}" type="datetime1">
              <a:rPr lang="en-US" smtClean="0"/>
              <a:t>5/25/2018</a:t>
            </a:fld>
            <a:endParaRPr lang="en-US"/>
          </a:p>
        </p:txBody>
      </p:sp>
      <p:sp>
        <p:nvSpPr>
          <p:cNvPr id="5" name="Footer Placeholder 4">
            <a:extLst>
              <a:ext uri="{FF2B5EF4-FFF2-40B4-BE49-F238E27FC236}">
                <a16:creationId xmlns:a16="http://schemas.microsoft.com/office/drawing/2014/main" id="{6D650831-6016-4D8C-850E-003E546B1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14D8C-583B-4CAC-A43D-309D6037D532}"/>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126192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A47FD-C1D4-4F1C-AFE5-BCBB937B9DC3}"/>
              </a:ext>
            </a:extLst>
          </p:cNvPr>
          <p:cNvSpPr>
            <a:spLocks noGrp="1"/>
          </p:cNvSpPr>
          <p:nvPr>
            <p:ph type="title"/>
          </p:nvPr>
        </p:nvSpPr>
        <p:spPr>
          <a:xfrm>
            <a:off x="838200" y="-639"/>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B6DC56A-259C-4B2A-9CC4-C0F859594458}"/>
              </a:ext>
            </a:extLst>
          </p:cNvPr>
          <p:cNvSpPr>
            <a:spLocks noGrp="1"/>
          </p:cNvSpPr>
          <p:nvPr>
            <p:ph idx="1"/>
          </p:nvPr>
        </p:nvSpPr>
        <p:spPr>
          <a:xfrm>
            <a:off x="838200" y="1530203"/>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3728D-C836-44A7-9345-440A7BA65660}"/>
              </a:ext>
            </a:extLst>
          </p:cNvPr>
          <p:cNvSpPr>
            <a:spLocks noGrp="1"/>
          </p:cNvSpPr>
          <p:nvPr>
            <p:ph type="dt" sz="half" idx="10"/>
          </p:nvPr>
        </p:nvSpPr>
        <p:spPr/>
        <p:txBody>
          <a:bodyPr/>
          <a:lstStyle/>
          <a:p>
            <a:fld id="{6D5FC4C0-A04D-4A52-B83A-5533303250E7}" type="datetime1">
              <a:rPr lang="en-US" smtClean="0"/>
              <a:t>5/25/2018</a:t>
            </a:fld>
            <a:endParaRPr lang="en-US"/>
          </a:p>
        </p:txBody>
      </p:sp>
      <p:sp>
        <p:nvSpPr>
          <p:cNvPr id="5" name="Footer Placeholder 4">
            <a:extLst>
              <a:ext uri="{FF2B5EF4-FFF2-40B4-BE49-F238E27FC236}">
                <a16:creationId xmlns:a16="http://schemas.microsoft.com/office/drawing/2014/main" id="{28B9CE96-B20D-4BD2-BD0C-BE28A7E7F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EBC47-F2FD-4719-9884-B9A6844A44DF}"/>
              </a:ext>
            </a:extLst>
          </p:cNvPr>
          <p:cNvSpPr>
            <a:spLocks noGrp="1"/>
          </p:cNvSpPr>
          <p:nvPr>
            <p:ph type="sldNum" sz="quarter" idx="12"/>
          </p:nvPr>
        </p:nvSpPr>
        <p:spPr/>
        <p:txBody>
          <a:bodyPr/>
          <a:lstStyle>
            <a:lvl1pPr>
              <a:defRPr sz="1400">
                <a:solidFill>
                  <a:srgbClr val="002060"/>
                </a:solidFill>
              </a:defRPr>
            </a:lvl1pPr>
          </a:lstStyle>
          <a:p>
            <a:fld id="{838B95D8-8792-4850-8B9F-5852CD2A4D03}" type="slidenum">
              <a:rPr lang="en-US" smtClean="0"/>
              <a:pPr/>
              <a:t>‹#›</a:t>
            </a:fld>
            <a:endParaRPr lang="en-US" dirty="0"/>
          </a:p>
        </p:txBody>
      </p:sp>
      <p:cxnSp>
        <p:nvCxnSpPr>
          <p:cNvPr id="7" name="Straight Connector 6">
            <a:extLst>
              <a:ext uri="{FF2B5EF4-FFF2-40B4-BE49-F238E27FC236}">
                <a16:creationId xmlns:a16="http://schemas.microsoft.com/office/drawing/2014/main" id="{D7CEAEA0-7868-461C-B3A1-D020AC9E1C46}"/>
              </a:ext>
            </a:extLst>
          </p:cNvPr>
          <p:cNvCxnSpPr/>
          <p:nvPr userDrawn="1"/>
        </p:nvCxnSpPr>
        <p:spPr>
          <a:xfrm>
            <a:off x="838200" y="1195753"/>
            <a:ext cx="10515600" cy="0"/>
          </a:xfrm>
          <a:prstGeom prst="line">
            <a:avLst/>
          </a:prstGeom>
          <a:ln w="76200">
            <a:solidFill>
              <a:schemeClr val="bg1">
                <a:lumMod val="5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04977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F61F-AC8B-4F26-A706-6F8435FF00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D8C9D0-DE13-41B8-85F7-10F2BB45A7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D9F932-1E38-4F18-BEC8-1858EC1CB946}"/>
              </a:ext>
            </a:extLst>
          </p:cNvPr>
          <p:cNvSpPr>
            <a:spLocks noGrp="1"/>
          </p:cNvSpPr>
          <p:nvPr>
            <p:ph type="dt" sz="half" idx="10"/>
          </p:nvPr>
        </p:nvSpPr>
        <p:spPr/>
        <p:txBody>
          <a:bodyPr/>
          <a:lstStyle/>
          <a:p>
            <a:fld id="{8478EB9C-CAB3-4F1C-9822-BA99A52196F4}" type="datetime1">
              <a:rPr lang="en-US" smtClean="0"/>
              <a:t>5/25/2018</a:t>
            </a:fld>
            <a:endParaRPr lang="en-US"/>
          </a:p>
        </p:txBody>
      </p:sp>
      <p:sp>
        <p:nvSpPr>
          <p:cNvPr id="5" name="Footer Placeholder 4">
            <a:extLst>
              <a:ext uri="{FF2B5EF4-FFF2-40B4-BE49-F238E27FC236}">
                <a16:creationId xmlns:a16="http://schemas.microsoft.com/office/drawing/2014/main" id="{AEEEF669-D4F5-434E-B95F-18A706DF3E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5D8EF2-1B24-4530-8A3B-8E95A5C3900E}"/>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446986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7CCF-3F7F-4141-9F57-024B65047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06280F-50C7-46BE-9C30-A858C559E5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4A3334-E00E-4AD8-A51E-27A452C1210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BDC651-8BB2-450B-91E2-CCB05FCF20B2}"/>
              </a:ext>
            </a:extLst>
          </p:cNvPr>
          <p:cNvSpPr>
            <a:spLocks noGrp="1"/>
          </p:cNvSpPr>
          <p:nvPr>
            <p:ph type="dt" sz="half" idx="10"/>
          </p:nvPr>
        </p:nvSpPr>
        <p:spPr/>
        <p:txBody>
          <a:bodyPr/>
          <a:lstStyle/>
          <a:p>
            <a:fld id="{12C3EBFF-2A0A-40E4-8367-B787807DAF81}" type="datetime1">
              <a:rPr lang="en-US" smtClean="0"/>
              <a:t>5/25/2018</a:t>
            </a:fld>
            <a:endParaRPr lang="en-US"/>
          </a:p>
        </p:txBody>
      </p:sp>
      <p:sp>
        <p:nvSpPr>
          <p:cNvPr id="6" name="Footer Placeholder 5">
            <a:extLst>
              <a:ext uri="{FF2B5EF4-FFF2-40B4-BE49-F238E27FC236}">
                <a16:creationId xmlns:a16="http://schemas.microsoft.com/office/drawing/2014/main" id="{44DCF101-87D1-47BD-B5A3-80AFA8CF3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A8C979-4387-415C-B010-0E12E76457EA}"/>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892852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9D0A-3138-4D60-987D-7039942BE2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66926C-B750-4806-AE71-DA2EC43CD9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C38D5BB-F254-4531-8232-EBD0474253E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C9ACD7-827D-414C-A058-4A88173699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90A8EE6-0944-4CD0-84DF-95BB472F9A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A56EB2-5180-4C19-9F9D-AA92918EC6F3}"/>
              </a:ext>
            </a:extLst>
          </p:cNvPr>
          <p:cNvSpPr>
            <a:spLocks noGrp="1"/>
          </p:cNvSpPr>
          <p:nvPr>
            <p:ph type="dt" sz="half" idx="10"/>
          </p:nvPr>
        </p:nvSpPr>
        <p:spPr/>
        <p:txBody>
          <a:bodyPr/>
          <a:lstStyle/>
          <a:p>
            <a:fld id="{D72D1674-8899-4A85-8671-5FD85D8BB84A}" type="datetime1">
              <a:rPr lang="en-US" smtClean="0"/>
              <a:t>5/25/2018</a:t>
            </a:fld>
            <a:endParaRPr lang="en-US"/>
          </a:p>
        </p:txBody>
      </p:sp>
      <p:sp>
        <p:nvSpPr>
          <p:cNvPr id="8" name="Footer Placeholder 7">
            <a:extLst>
              <a:ext uri="{FF2B5EF4-FFF2-40B4-BE49-F238E27FC236}">
                <a16:creationId xmlns:a16="http://schemas.microsoft.com/office/drawing/2014/main" id="{FCED59DF-8E1A-43DF-913C-A9DF2C3EAE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C93B3B-C355-475B-80BE-6F1DE2501040}"/>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14946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24A6-414B-46C0-8005-1B4D1FE2F9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652B42-22E5-4369-9509-899EA1F8DC28}"/>
              </a:ext>
            </a:extLst>
          </p:cNvPr>
          <p:cNvSpPr>
            <a:spLocks noGrp="1"/>
          </p:cNvSpPr>
          <p:nvPr>
            <p:ph type="dt" sz="half" idx="10"/>
          </p:nvPr>
        </p:nvSpPr>
        <p:spPr/>
        <p:txBody>
          <a:bodyPr/>
          <a:lstStyle/>
          <a:p>
            <a:fld id="{95C33674-CD7E-4B23-B578-66285244D144}" type="datetime1">
              <a:rPr lang="en-US" smtClean="0"/>
              <a:t>5/25/2018</a:t>
            </a:fld>
            <a:endParaRPr lang="en-US"/>
          </a:p>
        </p:txBody>
      </p:sp>
      <p:sp>
        <p:nvSpPr>
          <p:cNvPr id="4" name="Footer Placeholder 3">
            <a:extLst>
              <a:ext uri="{FF2B5EF4-FFF2-40B4-BE49-F238E27FC236}">
                <a16:creationId xmlns:a16="http://schemas.microsoft.com/office/drawing/2014/main" id="{38FFAB9C-7252-42C1-9BB9-361A099CB8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7BEF5-3B3A-45BB-AAC3-2ECF2487C019}"/>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1650501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011FC-6515-47C9-A82F-3A4D86153F16}"/>
              </a:ext>
            </a:extLst>
          </p:cNvPr>
          <p:cNvSpPr>
            <a:spLocks noGrp="1"/>
          </p:cNvSpPr>
          <p:nvPr>
            <p:ph type="dt" sz="half" idx="10"/>
          </p:nvPr>
        </p:nvSpPr>
        <p:spPr/>
        <p:txBody>
          <a:bodyPr/>
          <a:lstStyle/>
          <a:p>
            <a:fld id="{4F4180D8-F9A7-4BB2-B416-98CCAD228B1D}" type="datetime1">
              <a:rPr lang="en-US" smtClean="0"/>
              <a:t>5/25/2018</a:t>
            </a:fld>
            <a:endParaRPr lang="en-US"/>
          </a:p>
        </p:txBody>
      </p:sp>
      <p:sp>
        <p:nvSpPr>
          <p:cNvPr id="3" name="Footer Placeholder 2">
            <a:extLst>
              <a:ext uri="{FF2B5EF4-FFF2-40B4-BE49-F238E27FC236}">
                <a16:creationId xmlns:a16="http://schemas.microsoft.com/office/drawing/2014/main" id="{C579DE4A-9AAC-4C4F-8DDA-D5FD362C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95E7A0-6378-422F-AD9F-9BE34EFAD73C}"/>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3449006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5B6C-FE1A-43F0-8FB5-947E2CC72C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4F2343-C4FD-45B6-A128-DA0EFDDD56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543540-FADF-418B-88B1-D1F8332FF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1B33A8-AA73-4E80-9045-5AB0974D62A2}"/>
              </a:ext>
            </a:extLst>
          </p:cNvPr>
          <p:cNvSpPr>
            <a:spLocks noGrp="1"/>
          </p:cNvSpPr>
          <p:nvPr>
            <p:ph type="dt" sz="half" idx="10"/>
          </p:nvPr>
        </p:nvSpPr>
        <p:spPr/>
        <p:txBody>
          <a:bodyPr/>
          <a:lstStyle/>
          <a:p>
            <a:fld id="{D66FD71A-F3A9-4446-AD20-C4B5CDF513CD}" type="datetime1">
              <a:rPr lang="en-US" smtClean="0"/>
              <a:t>5/25/2018</a:t>
            </a:fld>
            <a:endParaRPr lang="en-US"/>
          </a:p>
        </p:txBody>
      </p:sp>
      <p:sp>
        <p:nvSpPr>
          <p:cNvPr id="6" name="Footer Placeholder 5">
            <a:extLst>
              <a:ext uri="{FF2B5EF4-FFF2-40B4-BE49-F238E27FC236}">
                <a16:creationId xmlns:a16="http://schemas.microsoft.com/office/drawing/2014/main" id="{CD758810-B282-4029-9416-B6C210F0A8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F9651-D2F2-4908-B4CD-AB5DA1720EFD}"/>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1679725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E7E8-1031-4785-AD1B-85CA3584A1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543960-837A-4B6D-966C-6246CBD642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61F7AE-8F5A-48E0-875C-EB0CE8F85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BB9232-1A27-41DD-A4EA-DD0AA13397B1}"/>
              </a:ext>
            </a:extLst>
          </p:cNvPr>
          <p:cNvSpPr>
            <a:spLocks noGrp="1"/>
          </p:cNvSpPr>
          <p:nvPr>
            <p:ph type="dt" sz="half" idx="10"/>
          </p:nvPr>
        </p:nvSpPr>
        <p:spPr/>
        <p:txBody>
          <a:bodyPr/>
          <a:lstStyle/>
          <a:p>
            <a:fld id="{E0782CC8-1903-4FEC-9E2B-BDC6D821DCFF}" type="datetime1">
              <a:rPr lang="en-US" smtClean="0"/>
              <a:t>5/25/2018</a:t>
            </a:fld>
            <a:endParaRPr lang="en-US"/>
          </a:p>
        </p:txBody>
      </p:sp>
      <p:sp>
        <p:nvSpPr>
          <p:cNvPr id="6" name="Footer Placeholder 5">
            <a:extLst>
              <a:ext uri="{FF2B5EF4-FFF2-40B4-BE49-F238E27FC236}">
                <a16:creationId xmlns:a16="http://schemas.microsoft.com/office/drawing/2014/main" id="{4417D02F-F12A-4136-A9B5-75177D41BE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1A5A1-3467-4D37-9055-C2218DE876BF}"/>
              </a:ext>
            </a:extLst>
          </p:cNvPr>
          <p:cNvSpPr>
            <a:spLocks noGrp="1"/>
          </p:cNvSpPr>
          <p:nvPr>
            <p:ph type="sldNum" sz="quarter" idx="12"/>
          </p:nvPr>
        </p:nvSpPr>
        <p:spPr/>
        <p:txBody>
          <a:bodyPr/>
          <a:lstStyle/>
          <a:p>
            <a:fld id="{838B95D8-8792-4850-8B9F-5852CD2A4D03}" type="slidenum">
              <a:rPr lang="en-US" smtClean="0"/>
              <a:t>‹#›</a:t>
            </a:fld>
            <a:endParaRPr lang="en-US"/>
          </a:p>
        </p:txBody>
      </p:sp>
    </p:spTree>
    <p:extLst>
      <p:ext uri="{BB962C8B-B14F-4D97-AF65-F5344CB8AC3E}">
        <p14:creationId xmlns:p14="http://schemas.microsoft.com/office/powerpoint/2010/main" val="761180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D02FC3-C9C1-45FD-84AF-9FB25ACA2399}"/>
              </a:ext>
            </a:extLst>
          </p:cNvPr>
          <p:cNvSpPr>
            <a:spLocks noGrp="1"/>
          </p:cNvSpPr>
          <p:nvPr>
            <p:ph type="title"/>
          </p:nvPr>
        </p:nvSpPr>
        <p:spPr>
          <a:xfrm>
            <a:off x="838200" y="6970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1C7B0C-A7BC-4037-A795-2F47662243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7DEF63-04CE-4ACA-A764-2BD1520376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D75B8-209D-44AF-BDC3-99D4DC676F5B}" type="datetime1">
              <a:rPr lang="en-US" smtClean="0"/>
              <a:t>5/25/2018</a:t>
            </a:fld>
            <a:endParaRPr lang="en-US"/>
          </a:p>
        </p:txBody>
      </p:sp>
      <p:sp>
        <p:nvSpPr>
          <p:cNvPr id="5" name="Footer Placeholder 4">
            <a:extLst>
              <a:ext uri="{FF2B5EF4-FFF2-40B4-BE49-F238E27FC236}">
                <a16:creationId xmlns:a16="http://schemas.microsoft.com/office/drawing/2014/main" id="{D80CD542-2F00-486A-BB94-55E9208771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B1A1614-3C02-4CBA-A18A-E2729E004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B95D8-8792-4850-8B9F-5852CD2A4D03}" type="slidenum">
              <a:rPr lang="en-US" smtClean="0"/>
              <a:t>‹#›</a:t>
            </a:fld>
            <a:endParaRPr lang="en-US"/>
          </a:p>
        </p:txBody>
      </p:sp>
    </p:spTree>
    <p:extLst>
      <p:ext uri="{BB962C8B-B14F-4D97-AF65-F5344CB8AC3E}">
        <p14:creationId xmlns:p14="http://schemas.microsoft.com/office/powerpoint/2010/main" val="222902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6.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8.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youdao.com/w/chemotherap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2AE6-7F0B-4CB5-A532-2F8C1AA16712}"/>
              </a:ext>
            </a:extLst>
          </p:cNvPr>
          <p:cNvSpPr>
            <a:spLocks noGrp="1"/>
          </p:cNvSpPr>
          <p:nvPr>
            <p:ph type="ctrTitle"/>
          </p:nvPr>
        </p:nvSpPr>
        <p:spPr>
          <a:xfrm>
            <a:off x="-109933" y="-39929"/>
            <a:ext cx="11654725" cy="3329581"/>
          </a:xfrm>
        </p:spPr>
        <p:txBody>
          <a:bodyPr vert="horz" lIns="91440" tIns="45720" rIns="91440" bIns="45720" rtlCol="0" anchor="b">
            <a:normAutofit/>
          </a:bodyPr>
          <a:lstStyle/>
          <a:p>
            <a:pPr algn="r"/>
            <a:r>
              <a:rPr lang="en-US" sz="4800" b="1" dirty="0">
                <a:solidFill>
                  <a:schemeClr val="dk1"/>
                </a:solidFill>
                <a:latin typeface="Arial"/>
                <a:cs typeface="Arial"/>
                <a:sym typeface="Arial"/>
                <a:rtl val="0"/>
              </a:rPr>
              <a:t>A Data Analysis &amp; Visualization Tool </a:t>
            </a:r>
            <a:br>
              <a:rPr lang="en-US" sz="4800" b="1" dirty="0">
                <a:solidFill>
                  <a:schemeClr val="dk1"/>
                </a:solidFill>
                <a:latin typeface="Arial"/>
                <a:cs typeface="Arial"/>
                <a:sym typeface="Arial"/>
                <a:rtl val="0"/>
              </a:rPr>
            </a:br>
            <a:r>
              <a:rPr lang="en-US" sz="4800" b="1" dirty="0">
                <a:solidFill>
                  <a:schemeClr val="dk1"/>
                </a:solidFill>
                <a:latin typeface="Arial"/>
                <a:cs typeface="Arial"/>
                <a:sym typeface="Arial"/>
                <a:rtl val="0"/>
              </a:rPr>
              <a:t>to Facilitates </a:t>
            </a:r>
            <a:br>
              <a:rPr lang="en-US" sz="4800" b="1" dirty="0">
                <a:solidFill>
                  <a:schemeClr val="dk1"/>
                </a:solidFill>
                <a:latin typeface="Arial"/>
                <a:cs typeface="Arial"/>
                <a:sym typeface="Arial"/>
                <a:rtl val="0"/>
              </a:rPr>
            </a:br>
            <a:r>
              <a:rPr lang="en-US" sz="4800" b="1" dirty="0">
                <a:solidFill>
                  <a:schemeClr val="dk1"/>
                </a:solidFill>
                <a:latin typeface="Arial"/>
                <a:cs typeface="Arial"/>
                <a:sym typeface="Arial"/>
                <a:rtl val="0"/>
              </a:rPr>
              <a:t>Immunotherapy Research </a:t>
            </a:r>
          </a:p>
        </p:txBody>
      </p:sp>
      <p:sp>
        <p:nvSpPr>
          <p:cNvPr id="3" name="Subtitle 2">
            <a:extLst>
              <a:ext uri="{FF2B5EF4-FFF2-40B4-BE49-F238E27FC236}">
                <a16:creationId xmlns:a16="http://schemas.microsoft.com/office/drawing/2014/main" id="{5AC5ABF8-0D4A-45F2-ACB5-B97E70770CEB}"/>
              </a:ext>
            </a:extLst>
          </p:cNvPr>
          <p:cNvSpPr>
            <a:spLocks noGrp="1"/>
          </p:cNvSpPr>
          <p:nvPr>
            <p:ph type="subTitle" idx="1"/>
          </p:nvPr>
        </p:nvSpPr>
        <p:spPr>
          <a:xfrm>
            <a:off x="2719134" y="3446640"/>
            <a:ext cx="8825658" cy="2710320"/>
          </a:xfrm>
        </p:spPr>
        <p:txBody>
          <a:bodyPr>
            <a:normAutofit fontScale="92500" lnSpcReduction="10000"/>
          </a:bodyPr>
          <a:lstStyle/>
          <a:p>
            <a:pPr algn="r"/>
            <a:r>
              <a:rPr lang="en-US" sz="3900" b="1" dirty="0">
                <a:solidFill>
                  <a:schemeClr val="accent1"/>
                </a:solidFill>
              </a:rPr>
              <a:t>Emily </a:t>
            </a:r>
            <a:r>
              <a:rPr lang="en-US" sz="3900" b="1" dirty="0" err="1">
                <a:solidFill>
                  <a:schemeClr val="accent1"/>
                </a:solidFill>
              </a:rPr>
              <a:t>Feiping</a:t>
            </a:r>
            <a:r>
              <a:rPr lang="en-US" sz="3900" b="1" dirty="0">
                <a:solidFill>
                  <a:schemeClr val="accent1"/>
                </a:solidFill>
              </a:rPr>
              <a:t> Li</a:t>
            </a:r>
          </a:p>
          <a:p>
            <a:pPr algn="r"/>
            <a:r>
              <a:rPr lang="en-US" sz="3600" dirty="0">
                <a:solidFill>
                  <a:schemeClr val="tx2">
                    <a:lumMod val="50000"/>
                  </a:schemeClr>
                </a:solidFill>
              </a:rPr>
              <a:t> </a:t>
            </a:r>
          </a:p>
          <a:p>
            <a:pPr algn="r"/>
            <a:r>
              <a:rPr lang="en-US" sz="3600" b="1" dirty="0">
                <a:solidFill>
                  <a:srgbClr val="002060"/>
                </a:solidFill>
              </a:rPr>
              <a:t>Prof. </a:t>
            </a:r>
            <a:r>
              <a:rPr lang="en-US" sz="3600" b="1" dirty="0" err="1">
                <a:solidFill>
                  <a:srgbClr val="002060"/>
                </a:solidFill>
              </a:rPr>
              <a:t>Wooyoung</a:t>
            </a:r>
            <a:r>
              <a:rPr lang="en-US" sz="3600" b="1" dirty="0">
                <a:solidFill>
                  <a:srgbClr val="002060"/>
                </a:solidFill>
              </a:rPr>
              <a:t> Kim </a:t>
            </a:r>
          </a:p>
          <a:p>
            <a:pPr algn="r"/>
            <a:r>
              <a:rPr lang="en-US" sz="3600" b="1" dirty="0">
                <a:solidFill>
                  <a:srgbClr val="002060"/>
                </a:solidFill>
              </a:rPr>
              <a:t>Prof. Yang Peng </a:t>
            </a:r>
          </a:p>
          <a:p>
            <a:pPr algn="r"/>
            <a:r>
              <a:rPr lang="en-US" sz="3600" b="1" dirty="0">
                <a:solidFill>
                  <a:srgbClr val="002060"/>
                </a:solidFill>
              </a:rPr>
              <a:t>Prof. Geetha </a:t>
            </a:r>
            <a:r>
              <a:rPr lang="en-US" sz="3600" b="1" dirty="0" err="1">
                <a:solidFill>
                  <a:srgbClr val="002060"/>
                </a:solidFill>
              </a:rPr>
              <a:t>Thamilarasu</a:t>
            </a:r>
            <a:r>
              <a:rPr lang="en-US" sz="3600" b="1" dirty="0">
                <a:solidFill>
                  <a:srgbClr val="002060"/>
                </a:solidFill>
              </a:rPr>
              <a:t> </a:t>
            </a:r>
          </a:p>
        </p:txBody>
      </p:sp>
      <p:sp>
        <p:nvSpPr>
          <p:cNvPr id="4" name="Slide Number Placeholder 3">
            <a:extLst>
              <a:ext uri="{FF2B5EF4-FFF2-40B4-BE49-F238E27FC236}">
                <a16:creationId xmlns:a16="http://schemas.microsoft.com/office/drawing/2014/main" id="{BBBD9DE9-4E36-4E74-9FDD-9EDBDF17D1A7}"/>
              </a:ext>
            </a:extLst>
          </p:cNvPr>
          <p:cNvSpPr>
            <a:spLocks noGrp="1"/>
          </p:cNvSpPr>
          <p:nvPr>
            <p:ph type="sldNum" sz="quarter" idx="12"/>
          </p:nvPr>
        </p:nvSpPr>
        <p:spPr>
          <a:xfrm>
            <a:off x="8610600" y="6356350"/>
            <a:ext cx="2743200" cy="365125"/>
          </a:xfrm>
        </p:spPr>
        <p:txBody>
          <a:bodyPr/>
          <a:lstStyle/>
          <a:p>
            <a:fld id="{838B95D8-8792-4850-8B9F-5852CD2A4D03}" type="slidenum">
              <a:rPr lang="en-US" smtClean="0"/>
              <a:t>1</a:t>
            </a:fld>
            <a:endParaRPr lang="en-US"/>
          </a:p>
        </p:txBody>
      </p:sp>
    </p:spTree>
    <p:extLst>
      <p:ext uri="{BB962C8B-B14F-4D97-AF65-F5344CB8AC3E}">
        <p14:creationId xmlns:p14="http://schemas.microsoft.com/office/powerpoint/2010/main" val="2456973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015D-FE56-4E44-991E-8E5EB1AE7BC9}"/>
              </a:ext>
            </a:extLst>
          </p:cNvPr>
          <p:cNvSpPr>
            <a:spLocks noGrp="1"/>
          </p:cNvSpPr>
          <p:nvPr>
            <p:ph type="title"/>
          </p:nvPr>
        </p:nvSpPr>
        <p:spPr/>
        <p:txBody>
          <a:bodyPr/>
          <a:lstStyle/>
          <a:p>
            <a:r>
              <a:rPr lang="en-US" dirty="0"/>
              <a:t>Project - Problems of Existing QMI Platform </a:t>
            </a:r>
          </a:p>
        </p:txBody>
      </p:sp>
      <p:grpSp>
        <p:nvGrpSpPr>
          <p:cNvPr id="7" name="Group 6">
            <a:extLst>
              <a:ext uri="{FF2B5EF4-FFF2-40B4-BE49-F238E27FC236}">
                <a16:creationId xmlns:a16="http://schemas.microsoft.com/office/drawing/2014/main" id="{388AE191-C214-4936-BAF5-8C2910E9240E}"/>
              </a:ext>
            </a:extLst>
          </p:cNvPr>
          <p:cNvGrpSpPr/>
          <p:nvPr/>
        </p:nvGrpSpPr>
        <p:grpSpPr>
          <a:xfrm>
            <a:off x="838200" y="1324924"/>
            <a:ext cx="3773754" cy="5421438"/>
            <a:chOff x="237724" y="260831"/>
            <a:chExt cx="5876190" cy="7695000"/>
          </a:xfrm>
        </p:grpSpPr>
        <p:pic>
          <p:nvPicPr>
            <p:cNvPr id="8" name="Picture 7">
              <a:extLst>
                <a:ext uri="{FF2B5EF4-FFF2-40B4-BE49-F238E27FC236}">
                  <a16:creationId xmlns:a16="http://schemas.microsoft.com/office/drawing/2014/main" id="{D0933BD3-821A-4984-8FF1-EEDC8E2D6F2D}"/>
                </a:ext>
              </a:extLst>
            </p:cNvPr>
            <p:cNvPicPr>
              <a:picLocks noChangeAspect="1"/>
            </p:cNvPicPr>
            <p:nvPr/>
          </p:nvPicPr>
          <p:blipFill>
            <a:blip r:embed="rId3"/>
            <a:stretch>
              <a:fillRect/>
            </a:stretch>
          </p:blipFill>
          <p:spPr>
            <a:xfrm>
              <a:off x="237724" y="260831"/>
              <a:ext cx="5876190" cy="4419048"/>
            </a:xfrm>
            <a:prstGeom prst="rect">
              <a:avLst/>
            </a:prstGeom>
            <a:ln>
              <a:solidFill>
                <a:schemeClr val="bg2"/>
              </a:solidFill>
            </a:ln>
          </p:spPr>
        </p:pic>
        <p:pic>
          <p:nvPicPr>
            <p:cNvPr id="9" name="Picture 8">
              <a:extLst>
                <a:ext uri="{FF2B5EF4-FFF2-40B4-BE49-F238E27FC236}">
                  <a16:creationId xmlns:a16="http://schemas.microsoft.com/office/drawing/2014/main" id="{C819F835-1D63-480E-8B8B-BFD5DFCE114C}"/>
                </a:ext>
              </a:extLst>
            </p:cNvPr>
            <p:cNvPicPr>
              <a:picLocks noChangeAspect="1"/>
            </p:cNvPicPr>
            <p:nvPr/>
          </p:nvPicPr>
          <p:blipFill rotWithShape="1">
            <a:blip r:embed="rId4"/>
            <a:srcRect t="1421"/>
            <a:stretch/>
          </p:blipFill>
          <p:spPr>
            <a:xfrm>
              <a:off x="237724" y="3544173"/>
              <a:ext cx="5876190" cy="4411658"/>
            </a:xfrm>
            <a:prstGeom prst="rect">
              <a:avLst/>
            </a:prstGeom>
            <a:ln>
              <a:solidFill>
                <a:schemeClr val="bg2"/>
              </a:solidFill>
            </a:ln>
          </p:spPr>
        </p:pic>
      </p:grpSp>
      <p:pic>
        <p:nvPicPr>
          <p:cNvPr id="10" name="Picture 9">
            <a:extLst>
              <a:ext uri="{FF2B5EF4-FFF2-40B4-BE49-F238E27FC236}">
                <a16:creationId xmlns:a16="http://schemas.microsoft.com/office/drawing/2014/main" id="{AE45427C-BEAF-43F2-9F80-C63D1FBEC3B1}"/>
              </a:ext>
            </a:extLst>
          </p:cNvPr>
          <p:cNvPicPr>
            <a:picLocks noChangeAspect="1"/>
          </p:cNvPicPr>
          <p:nvPr/>
        </p:nvPicPr>
        <p:blipFill>
          <a:blip r:embed="rId5"/>
          <a:stretch>
            <a:fillRect/>
          </a:stretch>
        </p:blipFill>
        <p:spPr>
          <a:xfrm>
            <a:off x="4973860" y="1460907"/>
            <a:ext cx="6297688" cy="3583645"/>
          </a:xfrm>
          <a:prstGeom prst="rect">
            <a:avLst/>
          </a:prstGeom>
          <a:ln>
            <a:solidFill>
              <a:schemeClr val="bg1">
                <a:lumMod val="85000"/>
              </a:schemeClr>
            </a:solidFill>
          </a:ln>
        </p:spPr>
      </p:pic>
      <p:sp>
        <p:nvSpPr>
          <p:cNvPr id="11" name="TextBox 10">
            <a:extLst>
              <a:ext uri="{FF2B5EF4-FFF2-40B4-BE49-F238E27FC236}">
                <a16:creationId xmlns:a16="http://schemas.microsoft.com/office/drawing/2014/main" id="{6CE4116E-59C9-4389-95F9-14B586BC959E}"/>
              </a:ext>
            </a:extLst>
          </p:cNvPr>
          <p:cNvSpPr txBox="1"/>
          <p:nvPr/>
        </p:nvSpPr>
        <p:spPr>
          <a:xfrm>
            <a:off x="4973860" y="5325060"/>
            <a:ext cx="5077803" cy="830997"/>
          </a:xfrm>
          <a:prstGeom prst="rect">
            <a:avLst/>
          </a:prstGeom>
          <a:noFill/>
        </p:spPr>
        <p:txBody>
          <a:bodyPr wrap="square" rtlCol="0">
            <a:spAutoFit/>
          </a:bodyPr>
          <a:lstStyle/>
          <a:p>
            <a:pPr marL="342900" indent="-342900">
              <a:buAutoNum type="alphaLcParenBoth"/>
            </a:pPr>
            <a:r>
              <a:rPr lang="en-US" sz="2400" dirty="0"/>
              <a:t> A command line Interface</a:t>
            </a:r>
          </a:p>
          <a:p>
            <a:pPr marL="342900" indent="-342900">
              <a:buAutoNum type="alphaLcParenBoth"/>
            </a:pPr>
            <a:r>
              <a:rPr lang="en-US" sz="2400" dirty="0"/>
              <a:t> Results pop out unorganized </a:t>
            </a:r>
          </a:p>
        </p:txBody>
      </p:sp>
      <p:sp>
        <p:nvSpPr>
          <p:cNvPr id="4" name="Rectangle 3">
            <a:extLst>
              <a:ext uri="{FF2B5EF4-FFF2-40B4-BE49-F238E27FC236}">
                <a16:creationId xmlns:a16="http://schemas.microsoft.com/office/drawing/2014/main" id="{ACDBC928-99C6-4318-B9D7-3CD461A2A78F}"/>
              </a:ext>
            </a:extLst>
          </p:cNvPr>
          <p:cNvSpPr/>
          <p:nvPr/>
        </p:nvSpPr>
        <p:spPr>
          <a:xfrm>
            <a:off x="3895351" y="1233484"/>
            <a:ext cx="716604" cy="461665"/>
          </a:xfrm>
          <a:prstGeom prst="rect">
            <a:avLst/>
          </a:prstGeom>
        </p:spPr>
        <p:txBody>
          <a:bodyPr wrap="square">
            <a:spAutoFit/>
          </a:bodyPr>
          <a:lstStyle/>
          <a:p>
            <a:r>
              <a:rPr lang="en-US" sz="2400" b="1"/>
              <a:t>(a) </a:t>
            </a:r>
            <a:endParaRPr lang="en-US" sz="2400" dirty="0"/>
          </a:p>
        </p:txBody>
      </p:sp>
      <p:sp>
        <p:nvSpPr>
          <p:cNvPr id="13" name="Rectangle 12">
            <a:extLst>
              <a:ext uri="{FF2B5EF4-FFF2-40B4-BE49-F238E27FC236}">
                <a16:creationId xmlns:a16="http://schemas.microsoft.com/office/drawing/2014/main" id="{D029FF8F-4E13-4123-8436-EFF574B24823}"/>
              </a:ext>
            </a:extLst>
          </p:cNvPr>
          <p:cNvSpPr/>
          <p:nvPr/>
        </p:nvSpPr>
        <p:spPr>
          <a:xfrm>
            <a:off x="10554944" y="1789050"/>
            <a:ext cx="716604" cy="461665"/>
          </a:xfrm>
          <a:prstGeom prst="rect">
            <a:avLst/>
          </a:prstGeom>
        </p:spPr>
        <p:txBody>
          <a:bodyPr wrap="square">
            <a:spAutoFit/>
          </a:bodyPr>
          <a:lstStyle/>
          <a:p>
            <a:r>
              <a:rPr lang="en-US" sz="2400" b="1" dirty="0"/>
              <a:t>(b) </a:t>
            </a:r>
            <a:endParaRPr lang="en-US" sz="2400" dirty="0"/>
          </a:p>
        </p:txBody>
      </p:sp>
    </p:spTree>
    <p:extLst>
      <p:ext uri="{BB962C8B-B14F-4D97-AF65-F5344CB8AC3E}">
        <p14:creationId xmlns:p14="http://schemas.microsoft.com/office/powerpoint/2010/main" val="3301389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BB6A-EF78-4029-8B20-8CA6D0BFFF0C}"/>
              </a:ext>
            </a:extLst>
          </p:cNvPr>
          <p:cNvSpPr>
            <a:spLocks noGrp="1"/>
          </p:cNvSpPr>
          <p:nvPr>
            <p:ph type="title"/>
          </p:nvPr>
        </p:nvSpPr>
        <p:spPr/>
        <p:txBody>
          <a:bodyPr/>
          <a:lstStyle/>
          <a:p>
            <a:r>
              <a:rPr lang="en-US" dirty="0"/>
              <a:t>Project – Users’ Needs </a:t>
            </a:r>
          </a:p>
        </p:txBody>
      </p:sp>
      <p:sp>
        <p:nvSpPr>
          <p:cNvPr id="3" name="Slide Number Placeholder 2">
            <a:extLst>
              <a:ext uri="{FF2B5EF4-FFF2-40B4-BE49-F238E27FC236}">
                <a16:creationId xmlns:a16="http://schemas.microsoft.com/office/drawing/2014/main" id="{11A2DD71-4517-4E64-9D69-C3E2EB956562}"/>
              </a:ext>
            </a:extLst>
          </p:cNvPr>
          <p:cNvSpPr>
            <a:spLocks noGrp="1"/>
          </p:cNvSpPr>
          <p:nvPr>
            <p:ph type="sldNum" sz="quarter" idx="12"/>
          </p:nvPr>
        </p:nvSpPr>
        <p:spPr/>
        <p:txBody>
          <a:bodyPr/>
          <a:lstStyle/>
          <a:p>
            <a:fld id="{838B95D8-8792-4850-8B9F-5852CD2A4D03}" type="slidenum">
              <a:rPr lang="en-US" smtClean="0"/>
              <a:t>11</a:t>
            </a:fld>
            <a:endParaRPr lang="en-US"/>
          </a:p>
        </p:txBody>
      </p:sp>
      <p:pic>
        <p:nvPicPr>
          <p:cNvPr id="7" name="Picture 6">
            <a:extLst>
              <a:ext uri="{FF2B5EF4-FFF2-40B4-BE49-F238E27FC236}">
                <a16:creationId xmlns:a16="http://schemas.microsoft.com/office/drawing/2014/main" id="{A029062A-4311-440B-8039-DD9092968F4A}"/>
              </a:ext>
            </a:extLst>
          </p:cNvPr>
          <p:cNvPicPr>
            <a:picLocks noChangeAspect="1"/>
          </p:cNvPicPr>
          <p:nvPr/>
        </p:nvPicPr>
        <p:blipFill>
          <a:blip r:embed="rId3"/>
          <a:stretch>
            <a:fillRect/>
          </a:stretch>
        </p:blipFill>
        <p:spPr>
          <a:xfrm>
            <a:off x="838200" y="1324925"/>
            <a:ext cx="2140131" cy="1591834"/>
          </a:xfrm>
          <a:prstGeom prst="rect">
            <a:avLst/>
          </a:prstGeom>
        </p:spPr>
      </p:pic>
      <p:pic>
        <p:nvPicPr>
          <p:cNvPr id="10" name="Picture 9">
            <a:extLst>
              <a:ext uri="{FF2B5EF4-FFF2-40B4-BE49-F238E27FC236}">
                <a16:creationId xmlns:a16="http://schemas.microsoft.com/office/drawing/2014/main" id="{7BE88B72-D623-4A22-B89E-2B660EEB7FE5}"/>
              </a:ext>
            </a:extLst>
          </p:cNvPr>
          <p:cNvPicPr>
            <a:picLocks noChangeAspect="1"/>
          </p:cNvPicPr>
          <p:nvPr/>
        </p:nvPicPr>
        <p:blipFill rotWithShape="1">
          <a:blip r:embed="rId4"/>
          <a:srcRect t="5138" b="6663"/>
          <a:stretch/>
        </p:blipFill>
        <p:spPr>
          <a:xfrm>
            <a:off x="838200" y="3165119"/>
            <a:ext cx="2140131" cy="1563634"/>
          </a:xfrm>
          <a:prstGeom prst="rect">
            <a:avLst/>
          </a:prstGeom>
        </p:spPr>
      </p:pic>
      <p:pic>
        <p:nvPicPr>
          <p:cNvPr id="11" name="Picture 10">
            <a:extLst>
              <a:ext uri="{FF2B5EF4-FFF2-40B4-BE49-F238E27FC236}">
                <a16:creationId xmlns:a16="http://schemas.microsoft.com/office/drawing/2014/main" id="{568AD698-59E9-47CF-B5C6-580C2BB4EFFC}"/>
              </a:ext>
            </a:extLst>
          </p:cNvPr>
          <p:cNvPicPr>
            <a:picLocks noChangeAspect="1"/>
          </p:cNvPicPr>
          <p:nvPr/>
        </p:nvPicPr>
        <p:blipFill>
          <a:blip r:embed="rId5"/>
          <a:stretch>
            <a:fillRect/>
          </a:stretch>
        </p:blipFill>
        <p:spPr>
          <a:xfrm>
            <a:off x="838200" y="5081450"/>
            <a:ext cx="2140131" cy="1473398"/>
          </a:xfrm>
          <a:prstGeom prst="rect">
            <a:avLst/>
          </a:prstGeom>
        </p:spPr>
      </p:pic>
      <p:sp>
        <p:nvSpPr>
          <p:cNvPr id="12" name="Rectangle 11">
            <a:extLst>
              <a:ext uri="{FF2B5EF4-FFF2-40B4-BE49-F238E27FC236}">
                <a16:creationId xmlns:a16="http://schemas.microsoft.com/office/drawing/2014/main" id="{F0DFDE6B-2097-46F5-9F41-797DA475A2A9}"/>
              </a:ext>
            </a:extLst>
          </p:cNvPr>
          <p:cNvSpPr/>
          <p:nvPr/>
        </p:nvSpPr>
        <p:spPr>
          <a:xfrm>
            <a:off x="3296194" y="1504295"/>
            <a:ext cx="6096000" cy="1015663"/>
          </a:xfrm>
          <a:prstGeom prst="rect">
            <a:avLst/>
          </a:prstGeom>
        </p:spPr>
        <p:txBody>
          <a:bodyPr>
            <a:spAutoFit/>
          </a:bodyPr>
          <a:lstStyle/>
          <a:p>
            <a:r>
              <a:rPr lang="en-US" sz="2400" dirty="0"/>
              <a:t>A streamlined analysis process</a:t>
            </a:r>
          </a:p>
          <a:p>
            <a:r>
              <a:rPr lang="en-US" dirty="0"/>
              <a:t>Users can perform the QMI analysis by themselves with little or no knowledge about QMI, programing and statistics </a:t>
            </a:r>
          </a:p>
        </p:txBody>
      </p:sp>
      <p:sp>
        <p:nvSpPr>
          <p:cNvPr id="13" name="Rectangle 12">
            <a:extLst>
              <a:ext uri="{FF2B5EF4-FFF2-40B4-BE49-F238E27FC236}">
                <a16:creationId xmlns:a16="http://schemas.microsoft.com/office/drawing/2014/main" id="{36AD01F7-C432-4340-A3E3-6E30A3DAA407}"/>
              </a:ext>
            </a:extLst>
          </p:cNvPr>
          <p:cNvSpPr/>
          <p:nvPr/>
        </p:nvSpPr>
        <p:spPr>
          <a:xfrm>
            <a:off x="3296194" y="3348001"/>
            <a:ext cx="6096000" cy="738664"/>
          </a:xfrm>
          <a:prstGeom prst="rect">
            <a:avLst/>
          </a:prstGeom>
        </p:spPr>
        <p:txBody>
          <a:bodyPr>
            <a:spAutoFit/>
          </a:bodyPr>
          <a:lstStyle/>
          <a:p>
            <a:r>
              <a:rPr lang="en-US" sz="2400" dirty="0"/>
              <a:t>Quick responses </a:t>
            </a:r>
          </a:p>
          <a:p>
            <a:r>
              <a:rPr lang="en-US" dirty="0"/>
              <a:t>Users can perform one QMI analysis within 10 minutes </a:t>
            </a:r>
          </a:p>
        </p:txBody>
      </p:sp>
      <p:sp>
        <p:nvSpPr>
          <p:cNvPr id="14" name="Rectangle 13">
            <a:extLst>
              <a:ext uri="{FF2B5EF4-FFF2-40B4-BE49-F238E27FC236}">
                <a16:creationId xmlns:a16="http://schemas.microsoft.com/office/drawing/2014/main" id="{446F47AD-F4A5-4E29-AA29-52C7C2B3D336}"/>
              </a:ext>
            </a:extLst>
          </p:cNvPr>
          <p:cNvSpPr/>
          <p:nvPr/>
        </p:nvSpPr>
        <p:spPr>
          <a:xfrm>
            <a:off x="3296194" y="5321549"/>
            <a:ext cx="6096000" cy="1015663"/>
          </a:xfrm>
          <a:prstGeom prst="rect">
            <a:avLst/>
          </a:prstGeom>
        </p:spPr>
        <p:txBody>
          <a:bodyPr>
            <a:spAutoFit/>
          </a:bodyPr>
          <a:lstStyle/>
          <a:p>
            <a:r>
              <a:rPr lang="en-US" sz="2400" dirty="0"/>
              <a:t>Meaningful and visualized data presentation </a:t>
            </a:r>
          </a:p>
          <a:p>
            <a:r>
              <a:rPr lang="en-US" dirty="0"/>
              <a:t>Present analysis results logically with smooth transitions so that users can understand the results</a:t>
            </a:r>
          </a:p>
        </p:txBody>
      </p:sp>
    </p:spTree>
    <p:extLst>
      <p:ext uri="{BB962C8B-B14F-4D97-AF65-F5344CB8AC3E}">
        <p14:creationId xmlns:p14="http://schemas.microsoft.com/office/powerpoint/2010/main" val="39051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ABA626E-B0BC-4580-A70E-A74B77D24EED}"/>
              </a:ext>
            </a:extLst>
          </p:cNvPr>
          <p:cNvGrpSpPr/>
          <p:nvPr/>
        </p:nvGrpSpPr>
        <p:grpSpPr>
          <a:xfrm>
            <a:off x="8469086" y="1285893"/>
            <a:ext cx="2884714" cy="2606996"/>
            <a:chOff x="838200" y="1324924"/>
            <a:chExt cx="6507480" cy="5217537"/>
          </a:xfrm>
        </p:grpSpPr>
        <p:pic>
          <p:nvPicPr>
            <p:cNvPr id="8" name="Picture 7">
              <a:extLst>
                <a:ext uri="{FF2B5EF4-FFF2-40B4-BE49-F238E27FC236}">
                  <a16:creationId xmlns:a16="http://schemas.microsoft.com/office/drawing/2014/main" id="{B51C7BAB-9BE4-49F6-89EB-DB2C743EECB9}"/>
                </a:ext>
              </a:extLst>
            </p:cNvPr>
            <p:cNvPicPr>
              <a:picLocks noChangeAspect="1"/>
            </p:cNvPicPr>
            <p:nvPr/>
          </p:nvPicPr>
          <p:blipFill rotWithShape="1">
            <a:blip r:embed="rId3"/>
            <a:srcRect r="7889"/>
            <a:stretch/>
          </p:blipFill>
          <p:spPr>
            <a:xfrm>
              <a:off x="838200" y="1324924"/>
              <a:ext cx="6507480" cy="5217537"/>
            </a:xfrm>
            <a:prstGeom prst="rect">
              <a:avLst/>
            </a:prstGeom>
          </p:spPr>
        </p:pic>
        <p:pic>
          <p:nvPicPr>
            <p:cNvPr id="9" name="Picture 8">
              <a:extLst>
                <a:ext uri="{FF2B5EF4-FFF2-40B4-BE49-F238E27FC236}">
                  <a16:creationId xmlns:a16="http://schemas.microsoft.com/office/drawing/2014/main" id="{54E5547D-6D4C-404B-8A2C-FB6E2429F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309" y="2650487"/>
              <a:ext cx="2615251" cy="1242244"/>
            </a:xfrm>
            <a:prstGeom prst="rect">
              <a:avLst/>
            </a:prstGeom>
          </p:spPr>
        </p:pic>
        <p:pic>
          <p:nvPicPr>
            <p:cNvPr id="10" name="Picture 9">
              <a:extLst>
                <a:ext uri="{FF2B5EF4-FFF2-40B4-BE49-F238E27FC236}">
                  <a16:creationId xmlns:a16="http://schemas.microsoft.com/office/drawing/2014/main" id="{F43F5175-C02B-4DCC-BC2D-BCA256F5F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4071" y="3261966"/>
              <a:ext cx="2160842" cy="1026400"/>
            </a:xfrm>
            <a:prstGeom prst="rect">
              <a:avLst/>
            </a:prstGeom>
          </p:spPr>
        </p:pic>
      </p:grpSp>
      <p:sp>
        <p:nvSpPr>
          <p:cNvPr id="2" name="Title 1">
            <a:extLst>
              <a:ext uri="{FF2B5EF4-FFF2-40B4-BE49-F238E27FC236}">
                <a16:creationId xmlns:a16="http://schemas.microsoft.com/office/drawing/2014/main" id="{001FBB6A-EF78-4029-8B20-8CA6D0BFFF0C}"/>
              </a:ext>
            </a:extLst>
          </p:cNvPr>
          <p:cNvSpPr>
            <a:spLocks noGrp="1"/>
          </p:cNvSpPr>
          <p:nvPr>
            <p:ph type="title"/>
          </p:nvPr>
        </p:nvSpPr>
        <p:spPr/>
        <p:txBody>
          <a:bodyPr/>
          <a:lstStyle/>
          <a:p>
            <a:r>
              <a:rPr lang="en-US" dirty="0"/>
              <a:t>Project – Target Deliverables </a:t>
            </a:r>
          </a:p>
        </p:txBody>
      </p:sp>
      <p:sp>
        <p:nvSpPr>
          <p:cNvPr id="3" name="Slide Number Placeholder 2">
            <a:extLst>
              <a:ext uri="{FF2B5EF4-FFF2-40B4-BE49-F238E27FC236}">
                <a16:creationId xmlns:a16="http://schemas.microsoft.com/office/drawing/2014/main" id="{11A2DD71-4517-4E64-9D69-C3E2EB956562}"/>
              </a:ext>
            </a:extLst>
          </p:cNvPr>
          <p:cNvSpPr>
            <a:spLocks noGrp="1"/>
          </p:cNvSpPr>
          <p:nvPr>
            <p:ph type="sldNum" sz="quarter" idx="12"/>
          </p:nvPr>
        </p:nvSpPr>
        <p:spPr/>
        <p:txBody>
          <a:bodyPr/>
          <a:lstStyle/>
          <a:p>
            <a:fld id="{838B95D8-8792-4850-8B9F-5852CD2A4D03}" type="slidenum">
              <a:rPr lang="en-US" smtClean="0"/>
              <a:t>12</a:t>
            </a:fld>
            <a:endParaRPr lang="en-US"/>
          </a:p>
        </p:txBody>
      </p:sp>
      <p:sp>
        <p:nvSpPr>
          <p:cNvPr id="5" name="Rectangle 4">
            <a:extLst>
              <a:ext uri="{FF2B5EF4-FFF2-40B4-BE49-F238E27FC236}">
                <a16:creationId xmlns:a16="http://schemas.microsoft.com/office/drawing/2014/main" id="{2AB8BC62-A88C-4A6C-989F-526E40FA171C}"/>
              </a:ext>
            </a:extLst>
          </p:cNvPr>
          <p:cNvSpPr/>
          <p:nvPr/>
        </p:nvSpPr>
        <p:spPr>
          <a:xfrm>
            <a:off x="5847806" y="3746341"/>
            <a:ext cx="5647508" cy="2677656"/>
          </a:xfrm>
          <a:prstGeom prst="rect">
            <a:avLst/>
          </a:prstGeom>
        </p:spPr>
        <p:txBody>
          <a:bodyPr wrap="square">
            <a:spAutoFit/>
          </a:bodyPr>
          <a:lstStyle/>
          <a:p>
            <a:pPr marL="457200" lvl="0" indent="-457200">
              <a:buFont typeface="Arial" panose="020B0604020202020204" pitchFamily="34" charset="0"/>
              <a:buChar char="•"/>
              <a:defRPr/>
            </a:pPr>
            <a:r>
              <a:rPr lang="en-US" sz="2800" dirty="0"/>
              <a:t>Integration of scattered tools into a unified graphical user interface program</a:t>
            </a:r>
          </a:p>
          <a:p>
            <a:pPr marL="457200" lvl="0" indent="-457200">
              <a:buFont typeface="Arial" panose="020B0604020202020204" pitchFamily="34" charset="0"/>
              <a:buChar char="•"/>
              <a:defRPr/>
            </a:pPr>
            <a:r>
              <a:rPr lang="en-US" sz="2800" dirty="0"/>
              <a:t>Fast responses </a:t>
            </a:r>
          </a:p>
          <a:p>
            <a:pPr marL="457200" lvl="0" indent="-457200">
              <a:buFont typeface="Arial" panose="020B0604020202020204" pitchFamily="34" charset="0"/>
              <a:buChar char="•"/>
              <a:defRPr/>
            </a:pPr>
            <a:r>
              <a:rPr lang="en-US" sz="2800" dirty="0"/>
              <a:t>Meaningful visualizations </a:t>
            </a:r>
          </a:p>
          <a:p>
            <a:pPr marL="457200" indent="-457200">
              <a:buFont typeface="Arial" panose="020B0604020202020204" pitchFamily="34" charset="0"/>
              <a:buChar char="•"/>
              <a:defRPr/>
            </a:pPr>
            <a:r>
              <a:rPr lang="en-US" sz="2800" dirty="0"/>
              <a:t>User-friendly interfaces  </a:t>
            </a:r>
          </a:p>
        </p:txBody>
      </p:sp>
      <p:pic>
        <p:nvPicPr>
          <p:cNvPr id="6" name="Picture 5">
            <a:extLst>
              <a:ext uri="{FF2B5EF4-FFF2-40B4-BE49-F238E27FC236}">
                <a16:creationId xmlns:a16="http://schemas.microsoft.com/office/drawing/2014/main" id="{07D4A392-73CD-4154-9EE1-6FD828D2AD7D}"/>
              </a:ext>
            </a:extLst>
          </p:cNvPr>
          <p:cNvPicPr>
            <a:picLocks noChangeAspect="1"/>
          </p:cNvPicPr>
          <p:nvPr/>
        </p:nvPicPr>
        <p:blipFill>
          <a:blip r:embed="rId5"/>
          <a:stretch>
            <a:fillRect/>
          </a:stretch>
        </p:blipFill>
        <p:spPr>
          <a:xfrm>
            <a:off x="838200" y="1324924"/>
            <a:ext cx="4904063" cy="5376193"/>
          </a:xfrm>
          <a:prstGeom prst="rect">
            <a:avLst/>
          </a:prstGeom>
        </p:spPr>
      </p:pic>
    </p:spTree>
    <p:extLst>
      <p:ext uri="{BB962C8B-B14F-4D97-AF65-F5344CB8AC3E}">
        <p14:creationId xmlns:p14="http://schemas.microsoft.com/office/powerpoint/2010/main" val="3162288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E412-8C99-45F3-830E-6D98D7EDA9C9}"/>
              </a:ext>
            </a:extLst>
          </p:cNvPr>
          <p:cNvSpPr>
            <a:spLocks noGrp="1"/>
          </p:cNvSpPr>
          <p:nvPr>
            <p:ph type="title"/>
          </p:nvPr>
        </p:nvSpPr>
        <p:spPr/>
        <p:txBody>
          <a:bodyPr/>
          <a:lstStyle/>
          <a:p>
            <a:r>
              <a:rPr lang="en-US" dirty="0"/>
              <a:t>Architecture – Model-View-Controller  </a:t>
            </a:r>
          </a:p>
        </p:txBody>
      </p:sp>
      <p:sp>
        <p:nvSpPr>
          <p:cNvPr id="4" name="Slide Number Placeholder 3">
            <a:extLst>
              <a:ext uri="{FF2B5EF4-FFF2-40B4-BE49-F238E27FC236}">
                <a16:creationId xmlns:a16="http://schemas.microsoft.com/office/drawing/2014/main" id="{47A870FC-FC44-456A-A91D-D8F901E5E05A}"/>
              </a:ext>
            </a:extLst>
          </p:cNvPr>
          <p:cNvSpPr>
            <a:spLocks noGrp="1"/>
          </p:cNvSpPr>
          <p:nvPr>
            <p:ph type="sldNum" sz="quarter" idx="12"/>
          </p:nvPr>
        </p:nvSpPr>
        <p:spPr/>
        <p:txBody>
          <a:bodyPr/>
          <a:lstStyle/>
          <a:p>
            <a:fld id="{838B95D8-8792-4850-8B9F-5852CD2A4D03}" type="slidenum">
              <a:rPr lang="en-US" smtClean="0"/>
              <a:pPr/>
              <a:t>13</a:t>
            </a:fld>
            <a:endParaRPr lang="en-US" dirty="0"/>
          </a:p>
        </p:txBody>
      </p:sp>
      <p:pic>
        <p:nvPicPr>
          <p:cNvPr id="6" name="Picture 5">
            <a:extLst>
              <a:ext uri="{FF2B5EF4-FFF2-40B4-BE49-F238E27FC236}">
                <a16:creationId xmlns:a16="http://schemas.microsoft.com/office/drawing/2014/main" id="{E31562B9-EAA3-44A3-AB1D-F16BFEC6E2AA}"/>
              </a:ext>
            </a:extLst>
          </p:cNvPr>
          <p:cNvPicPr>
            <a:picLocks noChangeAspect="1"/>
          </p:cNvPicPr>
          <p:nvPr/>
        </p:nvPicPr>
        <p:blipFill rotWithShape="1">
          <a:blip r:embed="rId3"/>
          <a:srcRect t="2699"/>
          <a:stretch/>
        </p:blipFill>
        <p:spPr>
          <a:xfrm>
            <a:off x="1200547" y="1324923"/>
            <a:ext cx="6947410" cy="5545547"/>
          </a:xfrm>
          <a:prstGeom prst="rect">
            <a:avLst/>
          </a:prstGeom>
        </p:spPr>
      </p:pic>
      <p:sp>
        <p:nvSpPr>
          <p:cNvPr id="7" name="Rectangle 6">
            <a:extLst>
              <a:ext uri="{FF2B5EF4-FFF2-40B4-BE49-F238E27FC236}">
                <a16:creationId xmlns:a16="http://schemas.microsoft.com/office/drawing/2014/main" id="{5BC868E1-024B-4AEB-B683-51B13D9EE924}"/>
              </a:ext>
            </a:extLst>
          </p:cNvPr>
          <p:cNvSpPr/>
          <p:nvPr/>
        </p:nvSpPr>
        <p:spPr>
          <a:xfrm>
            <a:off x="7053943" y="1946506"/>
            <a:ext cx="4980214" cy="1938992"/>
          </a:xfrm>
          <a:prstGeom prst="rect">
            <a:avLst/>
          </a:prstGeom>
        </p:spPr>
        <p:txBody>
          <a:bodyPr wrap="square">
            <a:spAutoFit/>
          </a:bodyPr>
          <a:lstStyle/>
          <a:p>
            <a:pPr marL="285750" indent="-285750">
              <a:buFont typeface="Arial" panose="020B0604020202020204" pitchFamily="34" charset="0"/>
              <a:buChar char="•"/>
            </a:pPr>
            <a:r>
              <a:rPr lang="en-US" sz="2400" dirty="0"/>
              <a:t>Keeps the layers of business logics and presentation separate</a:t>
            </a:r>
          </a:p>
          <a:p>
            <a:pPr marL="285750" indent="-285750">
              <a:buFont typeface="Arial" panose="020B0604020202020204" pitchFamily="34" charset="0"/>
              <a:buChar char="•"/>
            </a:pPr>
            <a:r>
              <a:rPr lang="en-US" sz="2400" dirty="0"/>
              <a:t>Alleviates the complexity of our project and makes testing and maintaining easy </a:t>
            </a:r>
          </a:p>
        </p:txBody>
      </p:sp>
    </p:spTree>
    <p:extLst>
      <p:ext uri="{BB962C8B-B14F-4D97-AF65-F5344CB8AC3E}">
        <p14:creationId xmlns:p14="http://schemas.microsoft.com/office/powerpoint/2010/main" val="1312735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EDEC-38E5-4076-9568-E6328365B9C1}"/>
              </a:ext>
            </a:extLst>
          </p:cNvPr>
          <p:cNvSpPr>
            <a:spLocks noGrp="1"/>
          </p:cNvSpPr>
          <p:nvPr>
            <p:ph type="title"/>
          </p:nvPr>
        </p:nvSpPr>
        <p:spPr/>
        <p:txBody>
          <a:bodyPr/>
          <a:lstStyle/>
          <a:p>
            <a:r>
              <a:rPr lang="en-US" dirty="0"/>
              <a:t>Architecture – Dataflow </a:t>
            </a:r>
          </a:p>
        </p:txBody>
      </p:sp>
      <p:sp>
        <p:nvSpPr>
          <p:cNvPr id="4" name="Slide Number Placeholder 3">
            <a:extLst>
              <a:ext uri="{FF2B5EF4-FFF2-40B4-BE49-F238E27FC236}">
                <a16:creationId xmlns:a16="http://schemas.microsoft.com/office/drawing/2014/main" id="{C0756FB5-DB24-4EB9-829B-09400B138642}"/>
              </a:ext>
            </a:extLst>
          </p:cNvPr>
          <p:cNvSpPr>
            <a:spLocks noGrp="1"/>
          </p:cNvSpPr>
          <p:nvPr>
            <p:ph type="sldNum" sz="quarter" idx="12"/>
          </p:nvPr>
        </p:nvSpPr>
        <p:spPr/>
        <p:txBody>
          <a:bodyPr/>
          <a:lstStyle/>
          <a:p>
            <a:fld id="{838B95D8-8792-4850-8B9F-5852CD2A4D03}" type="slidenum">
              <a:rPr lang="en-US" smtClean="0"/>
              <a:pPr/>
              <a:t>14</a:t>
            </a:fld>
            <a:endParaRPr lang="en-US" dirty="0"/>
          </a:p>
        </p:txBody>
      </p:sp>
      <p:pic>
        <p:nvPicPr>
          <p:cNvPr id="5" name="Picture 4">
            <a:extLst>
              <a:ext uri="{FF2B5EF4-FFF2-40B4-BE49-F238E27FC236}">
                <a16:creationId xmlns:a16="http://schemas.microsoft.com/office/drawing/2014/main" id="{578305AC-BA91-449D-AF0B-DBC85ABEDA01}"/>
              </a:ext>
            </a:extLst>
          </p:cNvPr>
          <p:cNvPicPr>
            <a:picLocks noChangeAspect="1"/>
          </p:cNvPicPr>
          <p:nvPr/>
        </p:nvPicPr>
        <p:blipFill>
          <a:blip r:embed="rId3"/>
          <a:stretch>
            <a:fillRect/>
          </a:stretch>
        </p:blipFill>
        <p:spPr>
          <a:xfrm>
            <a:off x="602289" y="1633675"/>
            <a:ext cx="9882831" cy="4428269"/>
          </a:xfrm>
          <a:prstGeom prst="rect">
            <a:avLst/>
          </a:prstGeom>
        </p:spPr>
      </p:pic>
      <p:sp>
        <p:nvSpPr>
          <p:cNvPr id="7" name="Rectangle 6">
            <a:extLst>
              <a:ext uri="{FF2B5EF4-FFF2-40B4-BE49-F238E27FC236}">
                <a16:creationId xmlns:a16="http://schemas.microsoft.com/office/drawing/2014/main" id="{EFD908B0-739A-4311-8310-B40469A9D946}"/>
              </a:ext>
            </a:extLst>
          </p:cNvPr>
          <p:cNvSpPr/>
          <p:nvPr/>
        </p:nvSpPr>
        <p:spPr>
          <a:xfrm>
            <a:off x="838200" y="1505453"/>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A00EFDD-693D-44D8-A98D-92E4D06E848D}"/>
              </a:ext>
            </a:extLst>
          </p:cNvPr>
          <p:cNvSpPr/>
          <p:nvPr/>
        </p:nvSpPr>
        <p:spPr>
          <a:xfrm>
            <a:off x="2523000" y="1505453"/>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F501F6-CE9D-40B4-8293-4A3DEA7BB6B4}"/>
              </a:ext>
            </a:extLst>
          </p:cNvPr>
          <p:cNvSpPr/>
          <p:nvPr/>
        </p:nvSpPr>
        <p:spPr>
          <a:xfrm>
            <a:off x="4400785" y="1505453"/>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5F7E86-A474-489A-829E-C951DC69C961}"/>
              </a:ext>
            </a:extLst>
          </p:cNvPr>
          <p:cNvSpPr/>
          <p:nvPr/>
        </p:nvSpPr>
        <p:spPr>
          <a:xfrm>
            <a:off x="6096000" y="1540245"/>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44F040-41CC-4A59-BFF3-3FBDF241B05B}"/>
              </a:ext>
            </a:extLst>
          </p:cNvPr>
          <p:cNvSpPr/>
          <p:nvPr/>
        </p:nvSpPr>
        <p:spPr>
          <a:xfrm>
            <a:off x="7886391" y="1540245"/>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747A632-F432-4607-8ECE-268EE847E328}"/>
              </a:ext>
            </a:extLst>
          </p:cNvPr>
          <p:cNvSpPr/>
          <p:nvPr/>
        </p:nvSpPr>
        <p:spPr>
          <a:xfrm>
            <a:off x="2523000" y="3228426"/>
            <a:ext cx="7763999" cy="26825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85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D5DF-6ABF-4383-8144-9E0B6DEA51F0}"/>
              </a:ext>
            </a:extLst>
          </p:cNvPr>
          <p:cNvSpPr>
            <a:spLocks noGrp="1"/>
          </p:cNvSpPr>
          <p:nvPr>
            <p:ph type="title"/>
          </p:nvPr>
        </p:nvSpPr>
        <p:spPr/>
        <p:txBody>
          <a:bodyPr/>
          <a:lstStyle/>
          <a:p>
            <a:r>
              <a:rPr lang="en-US" dirty="0"/>
              <a:t>Demo – Steps to run an QMI analysis </a:t>
            </a:r>
          </a:p>
        </p:txBody>
      </p:sp>
      <p:sp>
        <p:nvSpPr>
          <p:cNvPr id="4" name="Slide Number Placeholder 3">
            <a:extLst>
              <a:ext uri="{FF2B5EF4-FFF2-40B4-BE49-F238E27FC236}">
                <a16:creationId xmlns:a16="http://schemas.microsoft.com/office/drawing/2014/main" id="{E84B302F-8BE8-4D77-83A9-CF428F7A17B4}"/>
              </a:ext>
            </a:extLst>
          </p:cNvPr>
          <p:cNvSpPr>
            <a:spLocks noGrp="1"/>
          </p:cNvSpPr>
          <p:nvPr>
            <p:ph type="sldNum" sz="quarter" idx="12"/>
          </p:nvPr>
        </p:nvSpPr>
        <p:spPr/>
        <p:txBody>
          <a:bodyPr/>
          <a:lstStyle/>
          <a:p>
            <a:fld id="{838B95D8-8792-4850-8B9F-5852CD2A4D03}" type="slidenum">
              <a:rPr lang="en-US" smtClean="0"/>
              <a:pPr/>
              <a:t>15</a:t>
            </a:fld>
            <a:endParaRPr lang="en-US" dirty="0"/>
          </a:p>
        </p:txBody>
      </p:sp>
      <p:pic>
        <p:nvPicPr>
          <p:cNvPr id="5" name="Picture 4">
            <a:extLst>
              <a:ext uri="{FF2B5EF4-FFF2-40B4-BE49-F238E27FC236}">
                <a16:creationId xmlns:a16="http://schemas.microsoft.com/office/drawing/2014/main" id="{39E90103-E1D9-4F4B-A015-AAB1D72E1FE7}"/>
              </a:ext>
            </a:extLst>
          </p:cNvPr>
          <p:cNvPicPr>
            <a:picLocks noChangeAspect="1"/>
          </p:cNvPicPr>
          <p:nvPr/>
        </p:nvPicPr>
        <p:blipFill>
          <a:blip r:embed="rId3"/>
          <a:stretch>
            <a:fillRect/>
          </a:stretch>
        </p:blipFill>
        <p:spPr>
          <a:xfrm>
            <a:off x="838199" y="2073688"/>
            <a:ext cx="10696533" cy="2803111"/>
          </a:xfrm>
          <a:prstGeom prst="rect">
            <a:avLst/>
          </a:prstGeom>
        </p:spPr>
      </p:pic>
    </p:spTree>
    <p:extLst>
      <p:ext uri="{BB962C8B-B14F-4D97-AF65-F5344CB8AC3E}">
        <p14:creationId xmlns:p14="http://schemas.microsoft.com/office/powerpoint/2010/main" val="180329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D5DF-6ABF-4383-8144-9E0B6DEA51F0}"/>
              </a:ext>
            </a:extLst>
          </p:cNvPr>
          <p:cNvSpPr>
            <a:spLocks noGrp="1"/>
          </p:cNvSpPr>
          <p:nvPr>
            <p:ph type="title"/>
          </p:nvPr>
        </p:nvSpPr>
        <p:spPr/>
        <p:txBody>
          <a:bodyPr/>
          <a:lstStyle/>
          <a:p>
            <a:r>
              <a:rPr lang="en-US" dirty="0"/>
              <a:t>Demo – XML Files </a:t>
            </a:r>
          </a:p>
        </p:txBody>
      </p:sp>
      <p:sp>
        <p:nvSpPr>
          <p:cNvPr id="4" name="Slide Number Placeholder 3">
            <a:extLst>
              <a:ext uri="{FF2B5EF4-FFF2-40B4-BE49-F238E27FC236}">
                <a16:creationId xmlns:a16="http://schemas.microsoft.com/office/drawing/2014/main" id="{E84B302F-8BE8-4D77-83A9-CF428F7A17B4}"/>
              </a:ext>
            </a:extLst>
          </p:cNvPr>
          <p:cNvSpPr>
            <a:spLocks noGrp="1"/>
          </p:cNvSpPr>
          <p:nvPr>
            <p:ph type="sldNum" sz="quarter" idx="12"/>
          </p:nvPr>
        </p:nvSpPr>
        <p:spPr/>
        <p:txBody>
          <a:bodyPr/>
          <a:lstStyle/>
          <a:p>
            <a:fld id="{838B95D8-8792-4850-8B9F-5852CD2A4D03}" type="slidenum">
              <a:rPr lang="en-US" smtClean="0"/>
              <a:pPr/>
              <a:t>16</a:t>
            </a:fld>
            <a:endParaRPr lang="en-US" dirty="0"/>
          </a:p>
        </p:txBody>
      </p:sp>
      <p:pic>
        <p:nvPicPr>
          <p:cNvPr id="5" name="Picture 4">
            <a:extLst>
              <a:ext uri="{FF2B5EF4-FFF2-40B4-BE49-F238E27FC236}">
                <a16:creationId xmlns:a16="http://schemas.microsoft.com/office/drawing/2014/main" id="{39E90103-E1D9-4F4B-A015-AAB1D72E1FE7}"/>
              </a:ext>
            </a:extLst>
          </p:cNvPr>
          <p:cNvPicPr>
            <a:picLocks noChangeAspect="1"/>
          </p:cNvPicPr>
          <p:nvPr/>
        </p:nvPicPr>
        <p:blipFill>
          <a:blip r:embed="rId3"/>
          <a:stretch>
            <a:fillRect/>
          </a:stretch>
        </p:blipFill>
        <p:spPr>
          <a:xfrm>
            <a:off x="838199" y="1322572"/>
            <a:ext cx="10696533" cy="2803111"/>
          </a:xfrm>
          <a:prstGeom prst="rect">
            <a:avLst/>
          </a:prstGeom>
        </p:spPr>
      </p:pic>
      <p:sp>
        <p:nvSpPr>
          <p:cNvPr id="6" name="Rectangle 5">
            <a:extLst>
              <a:ext uri="{FF2B5EF4-FFF2-40B4-BE49-F238E27FC236}">
                <a16:creationId xmlns:a16="http://schemas.microsoft.com/office/drawing/2014/main" id="{432880F9-CA70-4762-ADCA-9DAB650C56A6}"/>
              </a:ext>
            </a:extLst>
          </p:cNvPr>
          <p:cNvSpPr/>
          <p:nvPr/>
        </p:nvSpPr>
        <p:spPr>
          <a:xfrm>
            <a:off x="838199" y="1587095"/>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457CED7-FF71-4C3D-B0FE-3811C1EE950E}"/>
              </a:ext>
            </a:extLst>
          </p:cNvPr>
          <p:cNvPicPr>
            <a:picLocks noChangeAspect="1"/>
          </p:cNvPicPr>
          <p:nvPr/>
        </p:nvPicPr>
        <p:blipFill>
          <a:blip r:embed="rId4"/>
          <a:stretch>
            <a:fillRect/>
          </a:stretch>
        </p:blipFill>
        <p:spPr>
          <a:xfrm>
            <a:off x="415827" y="4285526"/>
            <a:ext cx="2115100" cy="1574253"/>
          </a:xfrm>
          <a:prstGeom prst="rect">
            <a:avLst/>
          </a:prstGeom>
        </p:spPr>
      </p:pic>
      <p:pic>
        <p:nvPicPr>
          <p:cNvPr id="7" name="Picture 6">
            <a:extLst>
              <a:ext uri="{FF2B5EF4-FFF2-40B4-BE49-F238E27FC236}">
                <a16:creationId xmlns:a16="http://schemas.microsoft.com/office/drawing/2014/main" id="{0358B0A6-78C2-46E5-94C9-270B73C64186}"/>
              </a:ext>
            </a:extLst>
          </p:cNvPr>
          <p:cNvPicPr>
            <a:picLocks noChangeAspect="1"/>
          </p:cNvPicPr>
          <p:nvPr/>
        </p:nvPicPr>
        <p:blipFill>
          <a:blip r:embed="rId5"/>
          <a:stretch>
            <a:fillRect/>
          </a:stretch>
        </p:blipFill>
        <p:spPr>
          <a:xfrm>
            <a:off x="3097251" y="4018287"/>
            <a:ext cx="3539938" cy="2520625"/>
          </a:xfrm>
          <a:prstGeom prst="rect">
            <a:avLst/>
          </a:prstGeom>
        </p:spPr>
      </p:pic>
      <p:pic>
        <p:nvPicPr>
          <p:cNvPr id="3074" name="Picture 2" descr="https://lh6.googleusercontent.com/FDUj0XC4plNpZSJrgq9KkXwia9nAoVUdYoUvJP8kVoODeau9jpxeKmNT81oFGeDHXeZGs5KGqCR5IKtzc2T7S_m1HjtUSpI9ODGU4hduJhKcw_GqgMJhZkEPltvgnPrbVMwIdbm4WmPMKG75lA">
            <a:extLst>
              <a:ext uri="{FF2B5EF4-FFF2-40B4-BE49-F238E27FC236}">
                <a16:creationId xmlns:a16="http://schemas.microsoft.com/office/drawing/2014/main" id="{C7D96587-F093-40B2-8B09-82F0EC18B5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4547" y="4191589"/>
            <a:ext cx="5238596" cy="191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937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D5DF-6ABF-4383-8144-9E0B6DEA51F0}"/>
              </a:ext>
            </a:extLst>
          </p:cNvPr>
          <p:cNvSpPr>
            <a:spLocks noGrp="1"/>
          </p:cNvSpPr>
          <p:nvPr>
            <p:ph type="title"/>
          </p:nvPr>
        </p:nvSpPr>
        <p:spPr/>
        <p:txBody>
          <a:bodyPr/>
          <a:lstStyle/>
          <a:p>
            <a:r>
              <a:rPr lang="en-US" dirty="0"/>
              <a:t>Demo – Input Setting </a:t>
            </a:r>
          </a:p>
        </p:txBody>
      </p:sp>
      <p:sp>
        <p:nvSpPr>
          <p:cNvPr id="4" name="Slide Number Placeholder 3">
            <a:extLst>
              <a:ext uri="{FF2B5EF4-FFF2-40B4-BE49-F238E27FC236}">
                <a16:creationId xmlns:a16="http://schemas.microsoft.com/office/drawing/2014/main" id="{E84B302F-8BE8-4D77-83A9-CF428F7A17B4}"/>
              </a:ext>
            </a:extLst>
          </p:cNvPr>
          <p:cNvSpPr>
            <a:spLocks noGrp="1"/>
          </p:cNvSpPr>
          <p:nvPr>
            <p:ph type="sldNum" sz="quarter" idx="12"/>
          </p:nvPr>
        </p:nvSpPr>
        <p:spPr/>
        <p:txBody>
          <a:bodyPr/>
          <a:lstStyle/>
          <a:p>
            <a:fld id="{838B95D8-8792-4850-8B9F-5852CD2A4D03}" type="slidenum">
              <a:rPr lang="en-US" smtClean="0"/>
              <a:pPr/>
              <a:t>17</a:t>
            </a:fld>
            <a:endParaRPr lang="en-US" dirty="0"/>
          </a:p>
        </p:txBody>
      </p:sp>
      <p:pic>
        <p:nvPicPr>
          <p:cNvPr id="5" name="Picture 4">
            <a:extLst>
              <a:ext uri="{FF2B5EF4-FFF2-40B4-BE49-F238E27FC236}">
                <a16:creationId xmlns:a16="http://schemas.microsoft.com/office/drawing/2014/main" id="{39E90103-E1D9-4F4B-A015-AAB1D72E1FE7}"/>
              </a:ext>
            </a:extLst>
          </p:cNvPr>
          <p:cNvPicPr>
            <a:picLocks noChangeAspect="1"/>
          </p:cNvPicPr>
          <p:nvPr/>
        </p:nvPicPr>
        <p:blipFill>
          <a:blip r:embed="rId3"/>
          <a:stretch>
            <a:fillRect/>
          </a:stretch>
        </p:blipFill>
        <p:spPr>
          <a:xfrm>
            <a:off x="838200" y="1570769"/>
            <a:ext cx="10256520" cy="2687802"/>
          </a:xfrm>
          <a:prstGeom prst="rect">
            <a:avLst/>
          </a:prstGeom>
        </p:spPr>
      </p:pic>
      <p:sp>
        <p:nvSpPr>
          <p:cNvPr id="6" name="Rectangle 5">
            <a:extLst>
              <a:ext uri="{FF2B5EF4-FFF2-40B4-BE49-F238E27FC236}">
                <a16:creationId xmlns:a16="http://schemas.microsoft.com/office/drawing/2014/main" id="{1615A8D9-1FFA-429C-95F5-E9F41DA19B3D}"/>
              </a:ext>
            </a:extLst>
          </p:cNvPr>
          <p:cNvSpPr/>
          <p:nvPr/>
        </p:nvSpPr>
        <p:spPr>
          <a:xfrm>
            <a:off x="2270760" y="1570768"/>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235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0BB7E-3D85-4254-883B-A9D88E9806D7}"/>
              </a:ext>
            </a:extLst>
          </p:cNvPr>
          <p:cNvSpPr>
            <a:spLocks noGrp="1"/>
          </p:cNvSpPr>
          <p:nvPr>
            <p:ph type="title"/>
          </p:nvPr>
        </p:nvSpPr>
        <p:spPr/>
        <p:txBody>
          <a:bodyPr/>
          <a:lstStyle/>
          <a:p>
            <a:r>
              <a:rPr lang="en-US" dirty="0"/>
              <a:t>Demo – Input Setting </a:t>
            </a:r>
          </a:p>
        </p:txBody>
      </p:sp>
      <p:sp>
        <p:nvSpPr>
          <p:cNvPr id="4" name="Slide Number Placeholder 3">
            <a:extLst>
              <a:ext uri="{FF2B5EF4-FFF2-40B4-BE49-F238E27FC236}">
                <a16:creationId xmlns:a16="http://schemas.microsoft.com/office/drawing/2014/main" id="{6C5DECC7-7582-4D4D-8AB7-FF4344B06147}"/>
              </a:ext>
            </a:extLst>
          </p:cNvPr>
          <p:cNvSpPr>
            <a:spLocks noGrp="1"/>
          </p:cNvSpPr>
          <p:nvPr>
            <p:ph type="sldNum" sz="quarter" idx="12"/>
          </p:nvPr>
        </p:nvSpPr>
        <p:spPr/>
        <p:txBody>
          <a:bodyPr/>
          <a:lstStyle/>
          <a:p>
            <a:fld id="{838B95D8-8792-4850-8B9F-5852CD2A4D03}" type="slidenum">
              <a:rPr lang="en-US" smtClean="0"/>
              <a:pPr/>
              <a:t>18</a:t>
            </a:fld>
            <a:endParaRPr lang="en-US" dirty="0"/>
          </a:p>
        </p:txBody>
      </p:sp>
      <p:pic>
        <p:nvPicPr>
          <p:cNvPr id="6" name="Screen Recording 5">
            <a:hlinkClick r:id="" action="ppaction://media"/>
            <a:extLst>
              <a:ext uri="{FF2B5EF4-FFF2-40B4-BE49-F238E27FC236}">
                <a16:creationId xmlns:a16="http://schemas.microsoft.com/office/drawing/2014/main" id="{FBA52D36-0648-4B75-ACF1-2F29F5932EC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18078" y="1324924"/>
            <a:ext cx="7786733" cy="5502304"/>
          </a:xfrm>
        </p:spPr>
      </p:pic>
    </p:spTree>
    <p:extLst>
      <p:ext uri="{BB962C8B-B14F-4D97-AF65-F5344CB8AC3E}">
        <p14:creationId xmlns:p14="http://schemas.microsoft.com/office/powerpoint/2010/main" val="253141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D5DF-6ABF-4383-8144-9E0B6DEA51F0}"/>
              </a:ext>
            </a:extLst>
          </p:cNvPr>
          <p:cNvSpPr>
            <a:spLocks noGrp="1"/>
          </p:cNvSpPr>
          <p:nvPr>
            <p:ph type="title"/>
          </p:nvPr>
        </p:nvSpPr>
        <p:spPr/>
        <p:txBody>
          <a:bodyPr/>
          <a:lstStyle/>
          <a:p>
            <a:r>
              <a:rPr lang="en-US" dirty="0"/>
              <a:t>Demo – Median Value </a:t>
            </a:r>
          </a:p>
        </p:txBody>
      </p:sp>
      <p:sp>
        <p:nvSpPr>
          <p:cNvPr id="4" name="Slide Number Placeholder 3">
            <a:extLst>
              <a:ext uri="{FF2B5EF4-FFF2-40B4-BE49-F238E27FC236}">
                <a16:creationId xmlns:a16="http://schemas.microsoft.com/office/drawing/2014/main" id="{E84B302F-8BE8-4D77-83A9-CF428F7A17B4}"/>
              </a:ext>
            </a:extLst>
          </p:cNvPr>
          <p:cNvSpPr>
            <a:spLocks noGrp="1"/>
          </p:cNvSpPr>
          <p:nvPr>
            <p:ph type="sldNum" sz="quarter" idx="12"/>
          </p:nvPr>
        </p:nvSpPr>
        <p:spPr/>
        <p:txBody>
          <a:bodyPr/>
          <a:lstStyle/>
          <a:p>
            <a:fld id="{838B95D8-8792-4850-8B9F-5852CD2A4D03}" type="slidenum">
              <a:rPr lang="en-US" smtClean="0"/>
              <a:pPr/>
              <a:t>19</a:t>
            </a:fld>
            <a:endParaRPr lang="en-US" dirty="0"/>
          </a:p>
        </p:txBody>
      </p:sp>
      <p:pic>
        <p:nvPicPr>
          <p:cNvPr id="5" name="Picture 4">
            <a:extLst>
              <a:ext uri="{FF2B5EF4-FFF2-40B4-BE49-F238E27FC236}">
                <a16:creationId xmlns:a16="http://schemas.microsoft.com/office/drawing/2014/main" id="{39E90103-E1D9-4F4B-A015-AAB1D72E1FE7}"/>
              </a:ext>
            </a:extLst>
          </p:cNvPr>
          <p:cNvPicPr>
            <a:picLocks noChangeAspect="1"/>
          </p:cNvPicPr>
          <p:nvPr/>
        </p:nvPicPr>
        <p:blipFill>
          <a:blip r:embed="rId3"/>
          <a:stretch>
            <a:fillRect/>
          </a:stretch>
        </p:blipFill>
        <p:spPr>
          <a:xfrm>
            <a:off x="838200" y="1570769"/>
            <a:ext cx="10256520" cy="2687802"/>
          </a:xfrm>
          <a:prstGeom prst="rect">
            <a:avLst/>
          </a:prstGeom>
        </p:spPr>
      </p:pic>
      <p:sp>
        <p:nvSpPr>
          <p:cNvPr id="6" name="Rectangle 5">
            <a:extLst>
              <a:ext uri="{FF2B5EF4-FFF2-40B4-BE49-F238E27FC236}">
                <a16:creationId xmlns:a16="http://schemas.microsoft.com/office/drawing/2014/main" id="{1615A8D9-1FFA-429C-95F5-E9F41DA19B3D}"/>
              </a:ext>
            </a:extLst>
          </p:cNvPr>
          <p:cNvSpPr/>
          <p:nvPr/>
        </p:nvSpPr>
        <p:spPr>
          <a:xfrm>
            <a:off x="4136136" y="1570768"/>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F0E8960-CAAB-430B-8D68-21209BC748FB}"/>
              </a:ext>
            </a:extLst>
          </p:cNvPr>
          <p:cNvSpPr/>
          <p:nvPr/>
        </p:nvSpPr>
        <p:spPr>
          <a:xfrm>
            <a:off x="1197328" y="5045850"/>
            <a:ext cx="9718965" cy="523220"/>
          </a:xfrm>
          <a:prstGeom prst="rect">
            <a:avLst/>
          </a:prstGeom>
        </p:spPr>
        <p:txBody>
          <a:bodyPr wrap="square">
            <a:spAutoFit/>
          </a:bodyPr>
          <a:lstStyle/>
          <a:p>
            <a:r>
              <a:rPr lang="en-US" sz="2800" dirty="0"/>
              <a:t>Provides statistical evidence to validate the raw data in XML files</a:t>
            </a:r>
          </a:p>
        </p:txBody>
      </p:sp>
      <p:sp>
        <p:nvSpPr>
          <p:cNvPr id="7" name="Rectangle 6">
            <a:extLst>
              <a:ext uri="{FF2B5EF4-FFF2-40B4-BE49-F238E27FC236}">
                <a16:creationId xmlns:a16="http://schemas.microsoft.com/office/drawing/2014/main" id="{36B8CB3E-5F51-43F3-85B0-1450829D6DBD}"/>
              </a:ext>
            </a:extLst>
          </p:cNvPr>
          <p:cNvSpPr/>
          <p:nvPr/>
        </p:nvSpPr>
        <p:spPr>
          <a:xfrm>
            <a:off x="17416" y="6529134"/>
            <a:ext cx="9544594" cy="307777"/>
          </a:xfrm>
          <a:prstGeom prst="rect">
            <a:avLst/>
          </a:prstGeom>
        </p:spPr>
        <p:txBody>
          <a:bodyPr wrap="square">
            <a:spAutoFit/>
          </a:bodyPr>
          <a:lstStyle/>
          <a:p>
            <a:r>
              <a:rPr lang="en-US" sz="1400" dirty="0">
                <a:solidFill>
                  <a:schemeClr val="bg1">
                    <a:lumMod val="50000"/>
                  </a:schemeClr>
                </a:solidFill>
              </a:rPr>
              <a:t>Supplementary Materials for Multiplex matrix network analysis of protein complexes in the human TCR signalosome. 2015</a:t>
            </a:r>
          </a:p>
        </p:txBody>
      </p:sp>
    </p:spTree>
    <p:extLst>
      <p:ext uri="{BB962C8B-B14F-4D97-AF65-F5344CB8AC3E}">
        <p14:creationId xmlns:p14="http://schemas.microsoft.com/office/powerpoint/2010/main" val="106202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0E3BF-7465-4341-9314-194F99B33C43}"/>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41B56A78-371D-4910-8C05-D6DD33138B56}"/>
              </a:ext>
            </a:extLst>
          </p:cNvPr>
          <p:cNvSpPr>
            <a:spLocks noGrp="1"/>
          </p:cNvSpPr>
          <p:nvPr>
            <p:ph idx="1"/>
          </p:nvPr>
        </p:nvSpPr>
        <p:spPr/>
        <p:txBody>
          <a:bodyPr>
            <a:normAutofit/>
          </a:bodyPr>
          <a:lstStyle/>
          <a:p>
            <a:r>
              <a:rPr lang="en-US" sz="3600" dirty="0"/>
              <a:t>Motivation </a:t>
            </a:r>
          </a:p>
          <a:p>
            <a:r>
              <a:rPr lang="en-US" sz="3600" dirty="0"/>
              <a:t>Background </a:t>
            </a:r>
          </a:p>
          <a:p>
            <a:r>
              <a:rPr lang="en-US" sz="3600" dirty="0"/>
              <a:t>Project &amp; Demo</a:t>
            </a:r>
          </a:p>
          <a:p>
            <a:r>
              <a:rPr lang="en-US" sz="3600" dirty="0"/>
              <a:t>Evaluation </a:t>
            </a:r>
          </a:p>
          <a:p>
            <a:r>
              <a:rPr lang="en-US" sz="3600" dirty="0"/>
              <a:t>Future Works</a:t>
            </a:r>
          </a:p>
        </p:txBody>
      </p:sp>
      <p:sp>
        <p:nvSpPr>
          <p:cNvPr id="4" name="Slide Number Placeholder 3">
            <a:extLst>
              <a:ext uri="{FF2B5EF4-FFF2-40B4-BE49-F238E27FC236}">
                <a16:creationId xmlns:a16="http://schemas.microsoft.com/office/drawing/2014/main" id="{35AAD34D-CAA2-42F5-AB0C-C1EF350B7B2A}"/>
              </a:ext>
            </a:extLst>
          </p:cNvPr>
          <p:cNvSpPr>
            <a:spLocks noGrp="1"/>
          </p:cNvSpPr>
          <p:nvPr>
            <p:ph type="sldNum" sz="quarter" idx="12"/>
          </p:nvPr>
        </p:nvSpPr>
        <p:spPr/>
        <p:txBody>
          <a:bodyPr/>
          <a:lstStyle/>
          <a:p>
            <a:fld id="{838B95D8-8792-4850-8B9F-5852CD2A4D03}" type="slidenum">
              <a:rPr lang="en-US" smtClean="0"/>
              <a:t>2</a:t>
            </a:fld>
            <a:endParaRPr lang="en-US"/>
          </a:p>
        </p:txBody>
      </p:sp>
    </p:spTree>
    <p:extLst>
      <p:ext uri="{BB962C8B-B14F-4D97-AF65-F5344CB8AC3E}">
        <p14:creationId xmlns:p14="http://schemas.microsoft.com/office/powerpoint/2010/main" val="943975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C11F-F22B-4732-BBBE-0FC550EDB027}"/>
              </a:ext>
            </a:extLst>
          </p:cNvPr>
          <p:cNvSpPr>
            <a:spLocks noGrp="1"/>
          </p:cNvSpPr>
          <p:nvPr>
            <p:ph type="title"/>
          </p:nvPr>
        </p:nvSpPr>
        <p:spPr/>
        <p:txBody>
          <a:bodyPr/>
          <a:lstStyle/>
          <a:p>
            <a:r>
              <a:rPr lang="en-US" dirty="0"/>
              <a:t>Demo – Median Value </a:t>
            </a:r>
          </a:p>
        </p:txBody>
      </p:sp>
      <p:pic>
        <p:nvPicPr>
          <p:cNvPr id="5" name="Screen Recording 4">
            <a:hlinkClick r:id="" action="ppaction://media"/>
            <a:extLst>
              <a:ext uri="{FF2B5EF4-FFF2-40B4-BE49-F238E27FC236}">
                <a16:creationId xmlns:a16="http://schemas.microsoft.com/office/drawing/2014/main" id="{12B39464-E003-486F-8B83-472727A4E10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84923" y="1342176"/>
            <a:ext cx="7168493" cy="5396551"/>
          </a:xfrm>
        </p:spPr>
      </p:pic>
      <p:sp>
        <p:nvSpPr>
          <p:cNvPr id="4" name="Slide Number Placeholder 3">
            <a:extLst>
              <a:ext uri="{FF2B5EF4-FFF2-40B4-BE49-F238E27FC236}">
                <a16:creationId xmlns:a16="http://schemas.microsoft.com/office/drawing/2014/main" id="{9D1AB0F1-3E4C-4AE8-AA56-76DE5AA22F4B}"/>
              </a:ext>
            </a:extLst>
          </p:cNvPr>
          <p:cNvSpPr>
            <a:spLocks noGrp="1"/>
          </p:cNvSpPr>
          <p:nvPr>
            <p:ph type="sldNum" sz="quarter" idx="12"/>
          </p:nvPr>
        </p:nvSpPr>
        <p:spPr/>
        <p:txBody>
          <a:bodyPr/>
          <a:lstStyle/>
          <a:p>
            <a:fld id="{838B95D8-8792-4850-8B9F-5852CD2A4D03}" type="slidenum">
              <a:rPr lang="en-US" smtClean="0"/>
              <a:pPr/>
              <a:t>20</a:t>
            </a:fld>
            <a:endParaRPr lang="en-US" dirty="0"/>
          </a:p>
        </p:txBody>
      </p:sp>
    </p:spTree>
    <p:extLst>
      <p:ext uri="{BB962C8B-B14F-4D97-AF65-F5344CB8AC3E}">
        <p14:creationId xmlns:p14="http://schemas.microsoft.com/office/powerpoint/2010/main" val="156991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D5DF-6ABF-4383-8144-9E0B6DEA51F0}"/>
              </a:ext>
            </a:extLst>
          </p:cNvPr>
          <p:cNvSpPr>
            <a:spLocks noGrp="1"/>
          </p:cNvSpPr>
          <p:nvPr>
            <p:ph type="title"/>
          </p:nvPr>
        </p:nvSpPr>
        <p:spPr/>
        <p:txBody>
          <a:bodyPr/>
          <a:lstStyle/>
          <a:p>
            <a:r>
              <a:rPr lang="en-US" dirty="0"/>
              <a:t>Demo – Fold Change</a:t>
            </a:r>
          </a:p>
        </p:txBody>
      </p:sp>
      <p:sp>
        <p:nvSpPr>
          <p:cNvPr id="4" name="Slide Number Placeholder 3">
            <a:extLst>
              <a:ext uri="{FF2B5EF4-FFF2-40B4-BE49-F238E27FC236}">
                <a16:creationId xmlns:a16="http://schemas.microsoft.com/office/drawing/2014/main" id="{E84B302F-8BE8-4D77-83A9-CF428F7A17B4}"/>
              </a:ext>
            </a:extLst>
          </p:cNvPr>
          <p:cNvSpPr>
            <a:spLocks noGrp="1"/>
          </p:cNvSpPr>
          <p:nvPr>
            <p:ph type="sldNum" sz="quarter" idx="12"/>
          </p:nvPr>
        </p:nvSpPr>
        <p:spPr/>
        <p:txBody>
          <a:bodyPr/>
          <a:lstStyle/>
          <a:p>
            <a:fld id="{838B95D8-8792-4850-8B9F-5852CD2A4D03}" type="slidenum">
              <a:rPr lang="en-US" smtClean="0"/>
              <a:pPr/>
              <a:t>21</a:t>
            </a:fld>
            <a:endParaRPr lang="en-US" dirty="0"/>
          </a:p>
        </p:txBody>
      </p:sp>
      <p:pic>
        <p:nvPicPr>
          <p:cNvPr id="5" name="Picture 4">
            <a:extLst>
              <a:ext uri="{FF2B5EF4-FFF2-40B4-BE49-F238E27FC236}">
                <a16:creationId xmlns:a16="http://schemas.microsoft.com/office/drawing/2014/main" id="{39E90103-E1D9-4F4B-A015-AAB1D72E1FE7}"/>
              </a:ext>
            </a:extLst>
          </p:cNvPr>
          <p:cNvPicPr>
            <a:picLocks noChangeAspect="1"/>
          </p:cNvPicPr>
          <p:nvPr/>
        </p:nvPicPr>
        <p:blipFill>
          <a:blip r:embed="rId3"/>
          <a:stretch>
            <a:fillRect/>
          </a:stretch>
        </p:blipFill>
        <p:spPr>
          <a:xfrm>
            <a:off x="838200" y="1570769"/>
            <a:ext cx="10256520" cy="2687802"/>
          </a:xfrm>
          <a:prstGeom prst="rect">
            <a:avLst/>
          </a:prstGeom>
        </p:spPr>
      </p:pic>
      <p:sp>
        <p:nvSpPr>
          <p:cNvPr id="6" name="Rectangle 5">
            <a:extLst>
              <a:ext uri="{FF2B5EF4-FFF2-40B4-BE49-F238E27FC236}">
                <a16:creationId xmlns:a16="http://schemas.microsoft.com/office/drawing/2014/main" id="{1615A8D9-1FFA-429C-95F5-E9F41DA19B3D}"/>
              </a:ext>
            </a:extLst>
          </p:cNvPr>
          <p:cNvSpPr/>
          <p:nvPr/>
        </p:nvSpPr>
        <p:spPr>
          <a:xfrm>
            <a:off x="5836920" y="1570768"/>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DABAB96-9A69-412D-9946-5B3E202800C3}"/>
              </a:ext>
            </a:extLst>
          </p:cNvPr>
          <p:cNvSpPr/>
          <p:nvPr/>
        </p:nvSpPr>
        <p:spPr>
          <a:xfrm>
            <a:off x="1420682" y="5007140"/>
            <a:ext cx="10311242" cy="523220"/>
          </a:xfrm>
          <a:prstGeom prst="rect">
            <a:avLst/>
          </a:prstGeom>
        </p:spPr>
        <p:txBody>
          <a:bodyPr wrap="square">
            <a:spAutoFit/>
          </a:bodyPr>
          <a:lstStyle/>
          <a:p>
            <a:r>
              <a:rPr lang="en-US" sz="2800" dirty="0"/>
              <a:t>Filters weakly detected or weakly changed sample interactions</a:t>
            </a:r>
          </a:p>
        </p:txBody>
      </p:sp>
      <p:sp>
        <p:nvSpPr>
          <p:cNvPr id="7" name="Rectangle 6">
            <a:extLst>
              <a:ext uri="{FF2B5EF4-FFF2-40B4-BE49-F238E27FC236}">
                <a16:creationId xmlns:a16="http://schemas.microsoft.com/office/drawing/2014/main" id="{8F0C9C51-D537-4509-A203-CDE4E9EC795F}"/>
              </a:ext>
            </a:extLst>
          </p:cNvPr>
          <p:cNvSpPr/>
          <p:nvPr/>
        </p:nvSpPr>
        <p:spPr>
          <a:xfrm>
            <a:off x="17416" y="6529134"/>
            <a:ext cx="9544594" cy="307777"/>
          </a:xfrm>
          <a:prstGeom prst="rect">
            <a:avLst/>
          </a:prstGeom>
        </p:spPr>
        <p:txBody>
          <a:bodyPr wrap="square">
            <a:spAutoFit/>
          </a:bodyPr>
          <a:lstStyle/>
          <a:p>
            <a:r>
              <a:rPr lang="en-US" sz="1400" dirty="0">
                <a:solidFill>
                  <a:schemeClr val="bg1">
                    <a:lumMod val="50000"/>
                  </a:schemeClr>
                </a:solidFill>
              </a:rPr>
              <a:t>Supplementary Materials for Multiplex matrix network analysis of protein complexes in the human TCR signalosome. 2015</a:t>
            </a:r>
          </a:p>
        </p:txBody>
      </p:sp>
    </p:spTree>
    <p:extLst>
      <p:ext uri="{BB962C8B-B14F-4D97-AF65-F5344CB8AC3E}">
        <p14:creationId xmlns:p14="http://schemas.microsoft.com/office/powerpoint/2010/main" val="25415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BF2E-CA47-4522-92E7-4755E3FBAD59}"/>
              </a:ext>
            </a:extLst>
          </p:cNvPr>
          <p:cNvSpPr>
            <a:spLocks noGrp="1"/>
          </p:cNvSpPr>
          <p:nvPr>
            <p:ph type="title"/>
          </p:nvPr>
        </p:nvSpPr>
        <p:spPr/>
        <p:txBody>
          <a:bodyPr/>
          <a:lstStyle/>
          <a:p>
            <a:r>
              <a:rPr lang="en-US" dirty="0"/>
              <a:t>Demo – Fold Change</a:t>
            </a:r>
          </a:p>
        </p:txBody>
      </p:sp>
      <p:pic>
        <p:nvPicPr>
          <p:cNvPr id="5" name="Screen Recording 4">
            <a:hlinkClick r:id="" action="ppaction://media"/>
            <a:extLst>
              <a:ext uri="{FF2B5EF4-FFF2-40B4-BE49-F238E27FC236}">
                <a16:creationId xmlns:a16="http://schemas.microsoft.com/office/drawing/2014/main" id="{8E16486E-5D48-479C-B149-1F21EA8981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05128" y="1324924"/>
            <a:ext cx="7205472" cy="5424390"/>
          </a:xfrm>
        </p:spPr>
      </p:pic>
      <p:sp>
        <p:nvSpPr>
          <p:cNvPr id="4" name="Slide Number Placeholder 3">
            <a:extLst>
              <a:ext uri="{FF2B5EF4-FFF2-40B4-BE49-F238E27FC236}">
                <a16:creationId xmlns:a16="http://schemas.microsoft.com/office/drawing/2014/main" id="{F9C32E11-8959-4606-9F8F-6346C75A0E24}"/>
              </a:ext>
            </a:extLst>
          </p:cNvPr>
          <p:cNvSpPr>
            <a:spLocks noGrp="1"/>
          </p:cNvSpPr>
          <p:nvPr>
            <p:ph type="sldNum" sz="quarter" idx="12"/>
          </p:nvPr>
        </p:nvSpPr>
        <p:spPr/>
        <p:txBody>
          <a:bodyPr/>
          <a:lstStyle/>
          <a:p>
            <a:fld id="{838B95D8-8792-4850-8B9F-5852CD2A4D03}" type="slidenum">
              <a:rPr lang="en-US" smtClean="0"/>
              <a:pPr/>
              <a:t>22</a:t>
            </a:fld>
            <a:endParaRPr lang="en-US" dirty="0"/>
          </a:p>
        </p:txBody>
      </p:sp>
    </p:spTree>
    <p:extLst>
      <p:ext uri="{BB962C8B-B14F-4D97-AF65-F5344CB8AC3E}">
        <p14:creationId xmlns:p14="http://schemas.microsoft.com/office/powerpoint/2010/main" val="133803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D5DF-6ABF-4383-8144-9E0B6DEA51F0}"/>
              </a:ext>
            </a:extLst>
          </p:cNvPr>
          <p:cNvSpPr>
            <a:spLocks noGrp="1"/>
          </p:cNvSpPr>
          <p:nvPr>
            <p:ph type="title"/>
          </p:nvPr>
        </p:nvSpPr>
        <p:spPr>
          <a:xfrm>
            <a:off x="838200" y="-639"/>
            <a:ext cx="11353800" cy="1325563"/>
          </a:xfrm>
        </p:spPr>
        <p:txBody>
          <a:bodyPr>
            <a:normAutofit/>
          </a:bodyPr>
          <a:lstStyle/>
          <a:p>
            <a:r>
              <a:rPr lang="en-US" dirty="0"/>
              <a:t>Demo – Adaptive nonparametric analysis(ANC)</a:t>
            </a:r>
          </a:p>
        </p:txBody>
      </p:sp>
      <p:sp>
        <p:nvSpPr>
          <p:cNvPr id="4" name="Slide Number Placeholder 3">
            <a:extLst>
              <a:ext uri="{FF2B5EF4-FFF2-40B4-BE49-F238E27FC236}">
                <a16:creationId xmlns:a16="http://schemas.microsoft.com/office/drawing/2014/main" id="{E84B302F-8BE8-4D77-83A9-CF428F7A17B4}"/>
              </a:ext>
            </a:extLst>
          </p:cNvPr>
          <p:cNvSpPr>
            <a:spLocks noGrp="1"/>
          </p:cNvSpPr>
          <p:nvPr>
            <p:ph type="sldNum" sz="quarter" idx="12"/>
          </p:nvPr>
        </p:nvSpPr>
        <p:spPr/>
        <p:txBody>
          <a:bodyPr/>
          <a:lstStyle/>
          <a:p>
            <a:fld id="{838B95D8-8792-4850-8B9F-5852CD2A4D03}" type="slidenum">
              <a:rPr lang="en-US" smtClean="0"/>
              <a:pPr/>
              <a:t>23</a:t>
            </a:fld>
            <a:endParaRPr lang="en-US" dirty="0"/>
          </a:p>
        </p:txBody>
      </p:sp>
      <p:pic>
        <p:nvPicPr>
          <p:cNvPr id="5" name="Picture 4">
            <a:extLst>
              <a:ext uri="{FF2B5EF4-FFF2-40B4-BE49-F238E27FC236}">
                <a16:creationId xmlns:a16="http://schemas.microsoft.com/office/drawing/2014/main" id="{39E90103-E1D9-4F4B-A015-AAB1D72E1FE7}"/>
              </a:ext>
            </a:extLst>
          </p:cNvPr>
          <p:cNvPicPr>
            <a:picLocks noChangeAspect="1"/>
          </p:cNvPicPr>
          <p:nvPr/>
        </p:nvPicPr>
        <p:blipFill>
          <a:blip r:embed="rId3"/>
          <a:stretch>
            <a:fillRect/>
          </a:stretch>
        </p:blipFill>
        <p:spPr>
          <a:xfrm>
            <a:off x="838200" y="1570769"/>
            <a:ext cx="10256520" cy="2687802"/>
          </a:xfrm>
          <a:prstGeom prst="rect">
            <a:avLst/>
          </a:prstGeom>
        </p:spPr>
      </p:pic>
      <p:sp>
        <p:nvSpPr>
          <p:cNvPr id="6" name="Rectangle 5">
            <a:extLst>
              <a:ext uri="{FF2B5EF4-FFF2-40B4-BE49-F238E27FC236}">
                <a16:creationId xmlns:a16="http://schemas.microsoft.com/office/drawing/2014/main" id="{1615A8D9-1FFA-429C-95F5-E9F41DA19B3D}"/>
              </a:ext>
            </a:extLst>
          </p:cNvPr>
          <p:cNvSpPr/>
          <p:nvPr/>
        </p:nvSpPr>
        <p:spPr>
          <a:xfrm>
            <a:off x="7629144" y="1570768"/>
            <a:ext cx="1554480" cy="16905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3AA2038-E56B-4C2B-A638-A8A9C086C23E}"/>
              </a:ext>
            </a:extLst>
          </p:cNvPr>
          <p:cNvSpPr/>
          <p:nvPr/>
        </p:nvSpPr>
        <p:spPr>
          <a:xfrm>
            <a:off x="993960" y="5007140"/>
            <a:ext cx="11096438" cy="954107"/>
          </a:xfrm>
          <a:prstGeom prst="rect">
            <a:avLst/>
          </a:prstGeom>
        </p:spPr>
        <p:txBody>
          <a:bodyPr wrap="square">
            <a:spAutoFit/>
          </a:bodyPr>
          <a:lstStyle/>
          <a:p>
            <a:r>
              <a:rPr lang="en-US" sz="2800" dirty="0"/>
              <a:t>Use Kolmogorov–Smirnov test (KS Test) to define statistical significance, which means high-confidence in detecting autoreactive T-cells signaling.</a:t>
            </a:r>
          </a:p>
        </p:txBody>
      </p:sp>
      <p:sp>
        <p:nvSpPr>
          <p:cNvPr id="3" name="Rectangle 2">
            <a:extLst>
              <a:ext uri="{FF2B5EF4-FFF2-40B4-BE49-F238E27FC236}">
                <a16:creationId xmlns:a16="http://schemas.microsoft.com/office/drawing/2014/main" id="{1105E1A6-8CAF-492C-9C24-C6B035197905}"/>
              </a:ext>
            </a:extLst>
          </p:cNvPr>
          <p:cNvSpPr/>
          <p:nvPr/>
        </p:nvSpPr>
        <p:spPr>
          <a:xfrm>
            <a:off x="17416" y="6529134"/>
            <a:ext cx="9544594" cy="307777"/>
          </a:xfrm>
          <a:prstGeom prst="rect">
            <a:avLst/>
          </a:prstGeom>
        </p:spPr>
        <p:txBody>
          <a:bodyPr wrap="square">
            <a:spAutoFit/>
          </a:bodyPr>
          <a:lstStyle/>
          <a:p>
            <a:r>
              <a:rPr lang="en-US" sz="1400" dirty="0">
                <a:solidFill>
                  <a:schemeClr val="bg1">
                    <a:lumMod val="50000"/>
                  </a:schemeClr>
                </a:solidFill>
              </a:rPr>
              <a:t>Supplementary Materials for Multiplex matrix network analysis of protein complexes in the human TCR signalosome. 2015</a:t>
            </a:r>
          </a:p>
        </p:txBody>
      </p:sp>
    </p:spTree>
    <p:extLst>
      <p:ext uri="{BB962C8B-B14F-4D97-AF65-F5344CB8AC3E}">
        <p14:creationId xmlns:p14="http://schemas.microsoft.com/office/powerpoint/2010/main" val="8751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2458-9FBA-4AA1-BDAD-1FF76D39E8AA}"/>
              </a:ext>
            </a:extLst>
          </p:cNvPr>
          <p:cNvSpPr>
            <a:spLocks noGrp="1"/>
          </p:cNvSpPr>
          <p:nvPr>
            <p:ph type="title"/>
          </p:nvPr>
        </p:nvSpPr>
        <p:spPr/>
        <p:txBody>
          <a:bodyPr/>
          <a:lstStyle/>
          <a:p>
            <a:r>
              <a:rPr lang="en-US" dirty="0"/>
              <a:t>Demo – ANC</a:t>
            </a:r>
          </a:p>
        </p:txBody>
      </p:sp>
      <p:pic>
        <p:nvPicPr>
          <p:cNvPr id="5" name="Screen Recording 4">
            <a:hlinkClick r:id="" action="ppaction://media"/>
            <a:extLst>
              <a:ext uri="{FF2B5EF4-FFF2-40B4-BE49-F238E27FC236}">
                <a16:creationId xmlns:a16="http://schemas.microsoft.com/office/drawing/2014/main" id="{7ED1E3CA-38E3-4397-BBFF-F3957C5D9EA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0331" y="1324924"/>
            <a:ext cx="7127557" cy="5365734"/>
          </a:xfrm>
        </p:spPr>
      </p:pic>
      <p:sp>
        <p:nvSpPr>
          <p:cNvPr id="4" name="Slide Number Placeholder 3">
            <a:extLst>
              <a:ext uri="{FF2B5EF4-FFF2-40B4-BE49-F238E27FC236}">
                <a16:creationId xmlns:a16="http://schemas.microsoft.com/office/drawing/2014/main" id="{095C98B5-06DC-438B-AA10-D968DFAFB4E9}"/>
              </a:ext>
            </a:extLst>
          </p:cNvPr>
          <p:cNvSpPr>
            <a:spLocks noGrp="1"/>
          </p:cNvSpPr>
          <p:nvPr>
            <p:ph type="sldNum" sz="quarter" idx="12"/>
          </p:nvPr>
        </p:nvSpPr>
        <p:spPr/>
        <p:txBody>
          <a:bodyPr/>
          <a:lstStyle/>
          <a:p>
            <a:fld id="{838B95D8-8792-4850-8B9F-5852CD2A4D03}" type="slidenum">
              <a:rPr lang="en-US" smtClean="0"/>
              <a:pPr/>
              <a:t>24</a:t>
            </a:fld>
            <a:endParaRPr lang="en-US" dirty="0"/>
          </a:p>
        </p:txBody>
      </p:sp>
    </p:spTree>
    <p:extLst>
      <p:ext uri="{BB962C8B-B14F-4D97-AF65-F5344CB8AC3E}">
        <p14:creationId xmlns:p14="http://schemas.microsoft.com/office/powerpoint/2010/main" val="55702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D5DF-6ABF-4383-8144-9E0B6DEA51F0}"/>
              </a:ext>
            </a:extLst>
          </p:cNvPr>
          <p:cNvSpPr>
            <a:spLocks noGrp="1"/>
          </p:cNvSpPr>
          <p:nvPr>
            <p:ph type="title"/>
          </p:nvPr>
        </p:nvSpPr>
        <p:spPr>
          <a:xfrm>
            <a:off x="838200" y="-639"/>
            <a:ext cx="11353800" cy="1325563"/>
          </a:xfrm>
        </p:spPr>
        <p:txBody>
          <a:bodyPr>
            <a:normAutofit/>
          </a:bodyPr>
          <a:lstStyle/>
          <a:p>
            <a:r>
              <a:rPr lang="en-US" dirty="0"/>
              <a:t>Demo – Flexibility </a:t>
            </a:r>
          </a:p>
        </p:txBody>
      </p:sp>
      <p:sp>
        <p:nvSpPr>
          <p:cNvPr id="4" name="Slide Number Placeholder 3">
            <a:extLst>
              <a:ext uri="{FF2B5EF4-FFF2-40B4-BE49-F238E27FC236}">
                <a16:creationId xmlns:a16="http://schemas.microsoft.com/office/drawing/2014/main" id="{E84B302F-8BE8-4D77-83A9-CF428F7A17B4}"/>
              </a:ext>
            </a:extLst>
          </p:cNvPr>
          <p:cNvSpPr>
            <a:spLocks noGrp="1"/>
          </p:cNvSpPr>
          <p:nvPr>
            <p:ph type="sldNum" sz="quarter" idx="12"/>
          </p:nvPr>
        </p:nvSpPr>
        <p:spPr/>
        <p:txBody>
          <a:bodyPr/>
          <a:lstStyle/>
          <a:p>
            <a:fld id="{838B95D8-8792-4850-8B9F-5852CD2A4D03}" type="slidenum">
              <a:rPr lang="en-US" smtClean="0"/>
              <a:pPr/>
              <a:t>25</a:t>
            </a:fld>
            <a:endParaRPr lang="en-US" dirty="0"/>
          </a:p>
        </p:txBody>
      </p:sp>
      <p:pic>
        <p:nvPicPr>
          <p:cNvPr id="5" name="Picture 4">
            <a:extLst>
              <a:ext uri="{FF2B5EF4-FFF2-40B4-BE49-F238E27FC236}">
                <a16:creationId xmlns:a16="http://schemas.microsoft.com/office/drawing/2014/main" id="{39E90103-E1D9-4F4B-A015-AAB1D72E1FE7}"/>
              </a:ext>
            </a:extLst>
          </p:cNvPr>
          <p:cNvPicPr>
            <a:picLocks noChangeAspect="1"/>
          </p:cNvPicPr>
          <p:nvPr/>
        </p:nvPicPr>
        <p:blipFill>
          <a:blip r:embed="rId3"/>
          <a:stretch>
            <a:fillRect/>
          </a:stretch>
        </p:blipFill>
        <p:spPr>
          <a:xfrm>
            <a:off x="838200" y="1570769"/>
            <a:ext cx="10256520" cy="2687802"/>
          </a:xfrm>
          <a:prstGeom prst="rect">
            <a:avLst/>
          </a:prstGeom>
        </p:spPr>
      </p:pic>
      <p:sp>
        <p:nvSpPr>
          <p:cNvPr id="6" name="Rectangle 5">
            <a:extLst>
              <a:ext uri="{FF2B5EF4-FFF2-40B4-BE49-F238E27FC236}">
                <a16:creationId xmlns:a16="http://schemas.microsoft.com/office/drawing/2014/main" id="{1615A8D9-1FFA-429C-95F5-E9F41DA19B3D}"/>
              </a:ext>
            </a:extLst>
          </p:cNvPr>
          <p:cNvSpPr/>
          <p:nvPr/>
        </p:nvSpPr>
        <p:spPr>
          <a:xfrm>
            <a:off x="2782824" y="2914670"/>
            <a:ext cx="5827776" cy="13439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105E1A6-8CAF-492C-9C24-C6B035197905}"/>
              </a:ext>
            </a:extLst>
          </p:cNvPr>
          <p:cNvSpPr/>
          <p:nvPr/>
        </p:nvSpPr>
        <p:spPr>
          <a:xfrm>
            <a:off x="17416" y="6529134"/>
            <a:ext cx="9544594" cy="307777"/>
          </a:xfrm>
          <a:prstGeom prst="rect">
            <a:avLst/>
          </a:prstGeom>
        </p:spPr>
        <p:txBody>
          <a:bodyPr wrap="square">
            <a:spAutoFit/>
          </a:bodyPr>
          <a:lstStyle/>
          <a:p>
            <a:r>
              <a:rPr lang="en-US" sz="1400" dirty="0">
                <a:solidFill>
                  <a:schemeClr val="bg1">
                    <a:lumMod val="50000"/>
                  </a:schemeClr>
                </a:solidFill>
              </a:rPr>
              <a:t>Supplementary Materials for Multiplex matrix network analysis of protein complexes in the human TCR signalosome. 2015</a:t>
            </a:r>
          </a:p>
        </p:txBody>
      </p:sp>
      <p:cxnSp>
        <p:nvCxnSpPr>
          <p:cNvPr id="14" name="Straight Connector 13">
            <a:extLst>
              <a:ext uri="{FF2B5EF4-FFF2-40B4-BE49-F238E27FC236}">
                <a16:creationId xmlns:a16="http://schemas.microsoft.com/office/drawing/2014/main" id="{E7A4B916-86C5-4D20-B6D5-1241ED9EFD44}"/>
              </a:ext>
            </a:extLst>
          </p:cNvPr>
          <p:cNvCxnSpPr>
            <a:cxnSpLocks/>
          </p:cNvCxnSpPr>
          <p:nvPr/>
        </p:nvCxnSpPr>
        <p:spPr>
          <a:xfrm>
            <a:off x="3624072" y="2596896"/>
            <a:ext cx="691896" cy="0"/>
          </a:xfrm>
          <a:prstGeom prst="lin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BC48A598-589A-4DA0-AEAE-57C3CB6ACBDB}"/>
              </a:ext>
            </a:extLst>
          </p:cNvPr>
          <p:cNvCxnSpPr>
            <a:cxnSpLocks/>
          </p:cNvCxnSpPr>
          <p:nvPr/>
        </p:nvCxnSpPr>
        <p:spPr>
          <a:xfrm>
            <a:off x="5350764" y="2596896"/>
            <a:ext cx="691896" cy="0"/>
          </a:xfrm>
          <a:prstGeom prst="lin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C8DC16ED-2F5F-44B1-9559-1F0313FAE387}"/>
              </a:ext>
            </a:extLst>
          </p:cNvPr>
          <p:cNvCxnSpPr>
            <a:cxnSpLocks/>
          </p:cNvCxnSpPr>
          <p:nvPr/>
        </p:nvCxnSpPr>
        <p:spPr>
          <a:xfrm>
            <a:off x="7106412" y="2596896"/>
            <a:ext cx="691896" cy="0"/>
          </a:xfrm>
          <a:prstGeom prst="lin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891395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673C-A8DD-4423-B450-A62344234066}"/>
              </a:ext>
            </a:extLst>
          </p:cNvPr>
          <p:cNvSpPr>
            <a:spLocks noGrp="1"/>
          </p:cNvSpPr>
          <p:nvPr>
            <p:ph type="title"/>
          </p:nvPr>
        </p:nvSpPr>
        <p:spPr/>
        <p:txBody>
          <a:bodyPr/>
          <a:lstStyle/>
          <a:p>
            <a:r>
              <a:rPr lang="en-US" dirty="0"/>
              <a:t>Demo – Flexibility </a:t>
            </a:r>
          </a:p>
        </p:txBody>
      </p:sp>
      <p:sp>
        <p:nvSpPr>
          <p:cNvPr id="4" name="Slide Number Placeholder 3">
            <a:extLst>
              <a:ext uri="{FF2B5EF4-FFF2-40B4-BE49-F238E27FC236}">
                <a16:creationId xmlns:a16="http://schemas.microsoft.com/office/drawing/2014/main" id="{5239AB63-B440-400E-82A6-BC026A433E14}"/>
              </a:ext>
            </a:extLst>
          </p:cNvPr>
          <p:cNvSpPr>
            <a:spLocks noGrp="1"/>
          </p:cNvSpPr>
          <p:nvPr>
            <p:ph type="sldNum" sz="quarter" idx="12"/>
          </p:nvPr>
        </p:nvSpPr>
        <p:spPr/>
        <p:txBody>
          <a:bodyPr/>
          <a:lstStyle/>
          <a:p>
            <a:fld id="{838B95D8-8792-4850-8B9F-5852CD2A4D03}" type="slidenum">
              <a:rPr lang="en-US" smtClean="0"/>
              <a:pPr/>
              <a:t>26</a:t>
            </a:fld>
            <a:endParaRPr lang="en-US" dirty="0"/>
          </a:p>
        </p:txBody>
      </p:sp>
      <p:pic>
        <p:nvPicPr>
          <p:cNvPr id="14" name="Screen Recording 13">
            <a:hlinkClick r:id="" action="ppaction://media"/>
            <a:extLst>
              <a:ext uri="{FF2B5EF4-FFF2-40B4-BE49-F238E27FC236}">
                <a16:creationId xmlns:a16="http://schemas.microsoft.com/office/drawing/2014/main" id="{1C48D420-BFC1-40F7-82DE-BC2164FB12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324924"/>
            <a:ext cx="6991350" cy="5505112"/>
          </a:xfrm>
        </p:spPr>
      </p:pic>
    </p:spTree>
    <p:extLst>
      <p:ext uri="{BB962C8B-B14F-4D97-AF65-F5344CB8AC3E}">
        <p14:creationId xmlns:p14="http://schemas.microsoft.com/office/powerpoint/2010/main" val="226434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0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2458-9FBA-4AA1-BDAD-1FF76D39E8AA}"/>
              </a:ext>
            </a:extLst>
          </p:cNvPr>
          <p:cNvSpPr>
            <a:spLocks noGrp="1"/>
          </p:cNvSpPr>
          <p:nvPr>
            <p:ph type="title"/>
          </p:nvPr>
        </p:nvSpPr>
        <p:spPr/>
        <p:txBody>
          <a:bodyPr/>
          <a:lstStyle/>
          <a:p>
            <a:r>
              <a:rPr lang="en-US" dirty="0"/>
              <a:t>Demo – Flexibility </a:t>
            </a:r>
          </a:p>
        </p:txBody>
      </p:sp>
      <p:sp>
        <p:nvSpPr>
          <p:cNvPr id="4" name="Slide Number Placeholder 3">
            <a:extLst>
              <a:ext uri="{FF2B5EF4-FFF2-40B4-BE49-F238E27FC236}">
                <a16:creationId xmlns:a16="http://schemas.microsoft.com/office/drawing/2014/main" id="{095C98B5-06DC-438B-AA10-D968DFAFB4E9}"/>
              </a:ext>
            </a:extLst>
          </p:cNvPr>
          <p:cNvSpPr>
            <a:spLocks noGrp="1"/>
          </p:cNvSpPr>
          <p:nvPr>
            <p:ph type="sldNum" sz="quarter" idx="12"/>
          </p:nvPr>
        </p:nvSpPr>
        <p:spPr/>
        <p:txBody>
          <a:bodyPr/>
          <a:lstStyle/>
          <a:p>
            <a:fld id="{838B95D8-8792-4850-8B9F-5852CD2A4D03}" type="slidenum">
              <a:rPr lang="en-US" smtClean="0"/>
              <a:pPr/>
              <a:t>27</a:t>
            </a:fld>
            <a:endParaRPr lang="en-US" dirty="0"/>
          </a:p>
        </p:txBody>
      </p:sp>
      <p:pic>
        <p:nvPicPr>
          <p:cNvPr id="7" name="Screen Recording 6">
            <a:hlinkClick r:id="" action="ppaction://media"/>
            <a:extLst>
              <a:ext uri="{FF2B5EF4-FFF2-40B4-BE49-F238E27FC236}">
                <a16:creationId xmlns:a16="http://schemas.microsoft.com/office/drawing/2014/main" id="{DE1E96B2-8C34-4F02-8A6F-F8FECF4610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65467" y="1324923"/>
            <a:ext cx="7182421" cy="5407037"/>
          </a:xfrm>
        </p:spPr>
      </p:pic>
    </p:spTree>
    <p:extLst>
      <p:ext uri="{BB962C8B-B14F-4D97-AF65-F5344CB8AC3E}">
        <p14:creationId xmlns:p14="http://schemas.microsoft.com/office/powerpoint/2010/main" val="367170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92C8-EC43-4FFB-869F-A7C5087F7FDE}"/>
              </a:ext>
            </a:extLst>
          </p:cNvPr>
          <p:cNvSpPr>
            <a:spLocks noGrp="1"/>
          </p:cNvSpPr>
          <p:nvPr>
            <p:ph type="title"/>
          </p:nvPr>
        </p:nvSpPr>
        <p:spPr/>
        <p:txBody>
          <a:bodyPr/>
          <a:lstStyle/>
          <a:p>
            <a:r>
              <a:rPr lang="en-US" dirty="0"/>
              <a:t>Evaluation </a:t>
            </a:r>
            <a:r>
              <a:rPr lang="en-US" altLang="zh-CN" dirty="0"/>
              <a:t>– Metrics </a:t>
            </a:r>
            <a:endParaRPr lang="en-US" dirty="0"/>
          </a:p>
        </p:txBody>
      </p:sp>
      <p:sp>
        <p:nvSpPr>
          <p:cNvPr id="4" name="Slide Number Placeholder 3">
            <a:extLst>
              <a:ext uri="{FF2B5EF4-FFF2-40B4-BE49-F238E27FC236}">
                <a16:creationId xmlns:a16="http://schemas.microsoft.com/office/drawing/2014/main" id="{34F6C126-006C-4ED9-ACB5-4663CB0A4D4B}"/>
              </a:ext>
            </a:extLst>
          </p:cNvPr>
          <p:cNvSpPr>
            <a:spLocks noGrp="1"/>
          </p:cNvSpPr>
          <p:nvPr>
            <p:ph type="sldNum" sz="quarter" idx="12"/>
          </p:nvPr>
        </p:nvSpPr>
        <p:spPr/>
        <p:txBody>
          <a:bodyPr/>
          <a:lstStyle/>
          <a:p>
            <a:fld id="{838B95D8-8792-4850-8B9F-5852CD2A4D03}" type="slidenum">
              <a:rPr lang="en-US" smtClean="0"/>
              <a:pPr/>
              <a:t>28</a:t>
            </a:fld>
            <a:endParaRPr lang="en-US" dirty="0"/>
          </a:p>
        </p:txBody>
      </p:sp>
      <p:pic>
        <p:nvPicPr>
          <p:cNvPr id="5" name="Picture 4">
            <a:extLst>
              <a:ext uri="{FF2B5EF4-FFF2-40B4-BE49-F238E27FC236}">
                <a16:creationId xmlns:a16="http://schemas.microsoft.com/office/drawing/2014/main" id="{4F05840C-6FFA-4BA6-8510-C4ABBB57944D}"/>
              </a:ext>
            </a:extLst>
          </p:cNvPr>
          <p:cNvPicPr>
            <a:picLocks noChangeAspect="1"/>
          </p:cNvPicPr>
          <p:nvPr/>
        </p:nvPicPr>
        <p:blipFill>
          <a:blip r:embed="rId3"/>
          <a:stretch>
            <a:fillRect/>
          </a:stretch>
        </p:blipFill>
        <p:spPr>
          <a:xfrm>
            <a:off x="4302576" y="2038129"/>
            <a:ext cx="2628571" cy="1542857"/>
          </a:xfrm>
          <a:prstGeom prst="rect">
            <a:avLst/>
          </a:prstGeom>
        </p:spPr>
      </p:pic>
      <p:pic>
        <p:nvPicPr>
          <p:cNvPr id="6" name="Picture 5">
            <a:extLst>
              <a:ext uri="{FF2B5EF4-FFF2-40B4-BE49-F238E27FC236}">
                <a16:creationId xmlns:a16="http://schemas.microsoft.com/office/drawing/2014/main" id="{B0E71809-3707-490E-AC09-11C41CF132AA}"/>
              </a:ext>
            </a:extLst>
          </p:cNvPr>
          <p:cNvPicPr>
            <a:picLocks noChangeAspect="1"/>
          </p:cNvPicPr>
          <p:nvPr/>
        </p:nvPicPr>
        <p:blipFill>
          <a:blip r:embed="rId4"/>
          <a:stretch>
            <a:fillRect/>
          </a:stretch>
        </p:blipFill>
        <p:spPr>
          <a:xfrm>
            <a:off x="885638" y="2008321"/>
            <a:ext cx="2142435" cy="1602472"/>
          </a:xfrm>
          <a:prstGeom prst="rect">
            <a:avLst/>
          </a:prstGeom>
        </p:spPr>
      </p:pic>
      <p:pic>
        <p:nvPicPr>
          <p:cNvPr id="7" name="Picture 6">
            <a:extLst>
              <a:ext uri="{FF2B5EF4-FFF2-40B4-BE49-F238E27FC236}">
                <a16:creationId xmlns:a16="http://schemas.microsoft.com/office/drawing/2014/main" id="{0D198108-146D-4B57-8245-E150240E5CB5}"/>
              </a:ext>
            </a:extLst>
          </p:cNvPr>
          <p:cNvPicPr>
            <a:picLocks noChangeAspect="1"/>
          </p:cNvPicPr>
          <p:nvPr/>
        </p:nvPicPr>
        <p:blipFill>
          <a:blip r:embed="rId5"/>
          <a:stretch>
            <a:fillRect/>
          </a:stretch>
        </p:blipFill>
        <p:spPr>
          <a:xfrm>
            <a:off x="8205650" y="1998940"/>
            <a:ext cx="2323809" cy="1666667"/>
          </a:xfrm>
          <a:prstGeom prst="rect">
            <a:avLst/>
          </a:prstGeom>
        </p:spPr>
      </p:pic>
      <p:sp>
        <p:nvSpPr>
          <p:cNvPr id="9" name="Rectangle 8">
            <a:extLst>
              <a:ext uri="{FF2B5EF4-FFF2-40B4-BE49-F238E27FC236}">
                <a16:creationId xmlns:a16="http://schemas.microsoft.com/office/drawing/2014/main" id="{33B93D49-1100-4CAC-A076-19CE81B14D6F}"/>
              </a:ext>
            </a:extLst>
          </p:cNvPr>
          <p:cNvSpPr/>
          <p:nvPr/>
        </p:nvSpPr>
        <p:spPr>
          <a:xfrm>
            <a:off x="798553" y="4001983"/>
            <a:ext cx="2185406" cy="584775"/>
          </a:xfrm>
          <a:prstGeom prst="rect">
            <a:avLst/>
          </a:prstGeom>
        </p:spPr>
        <p:txBody>
          <a:bodyPr wrap="none">
            <a:spAutoFit/>
          </a:bodyPr>
          <a:lstStyle/>
          <a:p>
            <a:r>
              <a:rPr lang="en-US" sz="3200" b="1" dirty="0"/>
              <a:t>Correctness</a:t>
            </a:r>
          </a:p>
        </p:txBody>
      </p:sp>
      <p:sp>
        <p:nvSpPr>
          <p:cNvPr id="10" name="Rectangle 9">
            <a:extLst>
              <a:ext uri="{FF2B5EF4-FFF2-40B4-BE49-F238E27FC236}">
                <a16:creationId xmlns:a16="http://schemas.microsoft.com/office/drawing/2014/main" id="{1A8D1A4C-B7D0-4535-99ED-D2950DF5B99B}"/>
              </a:ext>
            </a:extLst>
          </p:cNvPr>
          <p:cNvSpPr/>
          <p:nvPr/>
        </p:nvSpPr>
        <p:spPr>
          <a:xfrm>
            <a:off x="4273271" y="4001983"/>
            <a:ext cx="3081549" cy="1815882"/>
          </a:xfrm>
          <a:prstGeom prst="rect">
            <a:avLst/>
          </a:prstGeom>
        </p:spPr>
        <p:txBody>
          <a:bodyPr wrap="none">
            <a:spAutoFit/>
          </a:bodyPr>
          <a:lstStyle/>
          <a:p>
            <a:r>
              <a:rPr lang="en-US" sz="3200" b="1" dirty="0"/>
              <a:t>Effectiveness</a:t>
            </a:r>
          </a:p>
          <a:p>
            <a:pPr marL="800100" lvl="1" indent="-342900">
              <a:buFont typeface="Arial" panose="020B0604020202020204" pitchFamily="34" charset="0"/>
              <a:buChar char="•"/>
            </a:pPr>
            <a:r>
              <a:rPr lang="en-US" sz="2400" dirty="0"/>
              <a:t>Completion rate </a:t>
            </a:r>
          </a:p>
          <a:p>
            <a:pPr marL="800100" lvl="1" indent="-342900">
              <a:buFont typeface="Arial" panose="020B0604020202020204" pitchFamily="34" charset="0"/>
              <a:buChar char="•"/>
            </a:pPr>
            <a:r>
              <a:rPr lang="en-US" sz="2400" dirty="0"/>
              <a:t>Task time</a:t>
            </a:r>
          </a:p>
          <a:p>
            <a:r>
              <a:rPr lang="en-US" sz="3200" b="1" dirty="0"/>
              <a:t> </a:t>
            </a:r>
          </a:p>
        </p:txBody>
      </p:sp>
      <p:sp>
        <p:nvSpPr>
          <p:cNvPr id="11" name="Rectangle 10">
            <a:extLst>
              <a:ext uri="{FF2B5EF4-FFF2-40B4-BE49-F238E27FC236}">
                <a16:creationId xmlns:a16="http://schemas.microsoft.com/office/drawing/2014/main" id="{335595E5-CFA5-4735-8B2A-637155CC6D22}"/>
              </a:ext>
            </a:extLst>
          </p:cNvPr>
          <p:cNvSpPr/>
          <p:nvPr/>
        </p:nvSpPr>
        <p:spPr>
          <a:xfrm>
            <a:off x="8140979" y="4001983"/>
            <a:ext cx="3008196" cy="1446550"/>
          </a:xfrm>
          <a:prstGeom prst="rect">
            <a:avLst/>
          </a:prstGeom>
        </p:spPr>
        <p:txBody>
          <a:bodyPr wrap="none">
            <a:spAutoFit/>
          </a:bodyPr>
          <a:lstStyle/>
          <a:p>
            <a:r>
              <a:rPr lang="en-US" sz="3200" b="1" dirty="0"/>
              <a:t>User satisfaction</a:t>
            </a:r>
          </a:p>
          <a:p>
            <a:pPr marL="800100" lvl="1" indent="-342900">
              <a:buFont typeface="Arial" panose="020B0604020202020204" pitchFamily="34" charset="0"/>
              <a:buChar char="•"/>
            </a:pPr>
            <a:r>
              <a:rPr lang="en-US" sz="2400" dirty="0"/>
              <a:t>Usability survey </a:t>
            </a:r>
          </a:p>
          <a:p>
            <a:r>
              <a:rPr lang="en-US" sz="3200" b="1" dirty="0"/>
              <a:t> </a:t>
            </a:r>
          </a:p>
        </p:txBody>
      </p:sp>
    </p:spTree>
    <p:extLst>
      <p:ext uri="{BB962C8B-B14F-4D97-AF65-F5344CB8AC3E}">
        <p14:creationId xmlns:p14="http://schemas.microsoft.com/office/powerpoint/2010/main" val="3270607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80FB-102E-4E2D-9309-08E359025409}"/>
              </a:ext>
            </a:extLst>
          </p:cNvPr>
          <p:cNvSpPr>
            <a:spLocks noGrp="1"/>
          </p:cNvSpPr>
          <p:nvPr>
            <p:ph type="title"/>
          </p:nvPr>
        </p:nvSpPr>
        <p:spPr/>
        <p:txBody>
          <a:bodyPr/>
          <a:lstStyle/>
          <a:p>
            <a:r>
              <a:rPr lang="en-US" dirty="0"/>
              <a:t>Evaluation </a:t>
            </a:r>
            <a:r>
              <a:rPr lang="en-US" altLang="zh-CN" dirty="0"/>
              <a:t>– Correctness </a:t>
            </a:r>
            <a:endParaRPr lang="en-US" dirty="0"/>
          </a:p>
        </p:txBody>
      </p:sp>
      <p:sp>
        <p:nvSpPr>
          <p:cNvPr id="3" name="Content Placeholder 2">
            <a:extLst>
              <a:ext uri="{FF2B5EF4-FFF2-40B4-BE49-F238E27FC236}">
                <a16:creationId xmlns:a16="http://schemas.microsoft.com/office/drawing/2014/main" id="{0F12B2E3-526A-4D80-B4BD-85502498458A}"/>
              </a:ext>
            </a:extLst>
          </p:cNvPr>
          <p:cNvSpPr>
            <a:spLocks noGrp="1"/>
          </p:cNvSpPr>
          <p:nvPr>
            <p:ph idx="1"/>
          </p:nvPr>
        </p:nvSpPr>
        <p:spPr>
          <a:xfrm>
            <a:off x="838200" y="1386510"/>
            <a:ext cx="10515600" cy="4351338"/>
          </a:xfrm>
        </p:spPr>
        <p:txBody>
          <a:bodyPr/>
          <a:lstStyle/>
          <a:p>
            <a:r>
              <a:rPr lang="en-US" b="1" dirty="0"/>
              <a:t>Correctness</a:t>
            </a:r>
            <a:r>
              <a:rPr lang="en-US" dirty="0"/>
              <a:t>. We conducted 4 set of QMI analyses to check whether results are identical as the existing QMI platform. The results are </a:t>
            </a:r>
            <a:r>
              <a:rPr lang="en-US" b="1" dirty="0">
                <a:solidFill>
                  <a:srgbClr val="00B050"/>
                </a:solidFill>
              </a:rPr>
              <a:t>100% correct. </a:t>
            </a:r>
          </a:p>
          <a:p>
            <a:endParaRPr lang="en-US" dirty="0"/>
          </a:p>
        </p:txBody>
      </p:sp>
      <p:sp>
        <p:nvSpPr>
          <p:cNvPr id="4" name="Slide Number Placeholder 3">
            <a:extLst>
              <a:ext uri="{FF2B5EF4-FFF2-40B4-BE49-F238E27FC236}">
                <a16:creationId xmlns:a16="http://schemas.microsoft.com/office/drawing/2014/main" id="{8FA5B0ED-CCAC-48C7-AD97-E8E9423B3047}"/>
              </a:ext>
            </a:extLst>
          </p:cNvPr>
          <p:cNvSpPr>
            <a:spLocks noGrp="1"/>
          </p:cNvSpPr>
          <p:nvPr>
            <p:ph type="sldNum" sz="quarter" idx="12"/>
          </p:nvPr>
        </p:nvSpPr>
        <p:spPr/>
        <p:txBody>
          <a:bodyPr/>
          <a:lstStyle/>
          <a:p>
            <a:fld id="{838B95D8-8792-4850-8B9F-5852CD2A4D03}" type="slidenum">
              <a:rPr lang="en-US" smtClean="0"/>
              <a:pPr/>
              <a:t>29</a:t>
            </a:fld>
            <a:endParaRPr lang="en-US" dirty="0"/>
          </a:p>
        </p:txBody>
      </p:sp>
      <p:graphicFrame>
        <p:nvGraphicFramePr>
          <p:cNvPr id="5" name="Table 4">
            <a:extLst>
              <a:ext uri="{FF2B5EF4-FFF2-40B4-BE49-F238E27FC236}">
                <a16:creationId xmlns:a16="http://schemas.microsoft.com/office/drawing/2014/main" id="{865A2630-C86E-434C-B1D0-F0C0D9F09CBF}"/>
              </a:ext>
            </a:extLst>
          </p:cNvPr>
          <p:cNvGraphicFramePr>
            <a:graphicFrameLocks noGrp="1"/>
          </p:cNvGraphicFramePr>
          <p:nvPr>
            <p:extLst/>
          </p:nvPr>
        </p:nvGraphicFramePr>
        <p:xfrm>
          <a:off x="1217685" y="2984230"/>
          <a:ext cx="8784443" cy="2797591"/>
        </p:xfrm>
        <a:graphic>
          <a:graphicData uri="http://schemas.openxmlformats.org/drawingml/2006/table">
            <a:tbl>
              <a:tblPr firstRow="1" firstCol="1" bandRow="1">
                <a:tableStyleId>{5C22544A-7EE6-4342-B048-85BDC9FD1C3A}</a:tableStyleId>
              </a:tblPr>
              <a:tblGrid>
                <a:gridCol w="1243869">
                  <a:extLst>
                    <a:ext uri="{9D8B030D-6E8A-4147-A177-3AD203B41FA5}">
                      <a16:colId xmlns:a16="http://schemas.microsoft.com/office/drawing/2014/main" val="2207532168"/>
                    </a:ext>
                  </a:extLst>
                </a:gridCol>
                <a:gridCol w="5255398">
                  <a:extLst>
                    <a:ext uri="{9D8B030D-6E8A-4147-A177-3AD203B41FA5}">
                      <a16:colId xmlns:a16="http://schemas.microsoft.com/office/drawing/2014/main" val="2518929039"/>
                    </a:ext>
                  </a:extLst>
                </a:gridCol>
                <a:gridCol w="2285176">
                  <a:extLst>
                    <a:ext uri="{9D8B030D-6E8A-4147-A177-3AD203B41FA5}">
                      <a16:colId xmlns:a16="http://schemas.microsoft.com/office/drawing/2014/main" val="2541368654"/>
                    </a:ext>
                  </a:extLst>
                </a:gridCol>
              </a:tblGrid>
              <a:tr h="968939">
                <a:tc>
                  <a:txBody>
                    <a:bodyPr/>
                    <a:lstStyle/>
                    <a:p>
                      <a:pPr marL="0" marR="0">
                        <a:lnSpc>
                          <a:spcPct val="150000"/>
                        </a:lnSpc>
                        <a:spcBef>
                          <a:spcPts val="0"/>
                        </a:spcBef>
                        <a:spcAft>
                          <a:spcPts val="150"/>
                        </a:spcAft>
                      </a:pPr>
                      <a:r>
                        <a:rPr lang="en-US" sz="1800">
                          <a:effectLst/>
                        </a:rPr>
                        <a:t>QMI analysis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150"/>
                        </a:spcAft>
                      </a:pPr>
                      <a:r>
                        <a:rPr lang="en-US" sz="1800" dirty="0">
                          <a:effectLst/>
                        </a:rPr>
                        <a:t> Setting parameters </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150"/>
                        </a:spcAft>
                      </a:pPr>
                      <a:r>
                        <a:rPr lang="en-US" sz="1800">
                          <a:effectLst/>
                        </a:rPr>
                        <a:t>Correct?</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07413015"/>
                  </a:ext>
                </a:extLst>
              </a:tr>
              <a:tr h="457163">
                <a:tc>
                  <a:txBody>
                    <a:bodyPr/>
                    <a:lstStyle/>
                    <a:p>
                      <a:pPr marL="0" marR="0">
                        <a:lnSpc>
                          <a:spcPct val="150000"/>
                        </a:lnSpc>
                        <a:spcBef>
                          <a:spcPts val="0"/>
                        </a:spcBef>
                        <a:spcAft>
                          <a:spcPts val="150"/>
                        </a:spcAft>
                      </a:pPr>
                      <a:r>
                        <a:rPr lang="en-US" sz="18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150"/>
                        </a:spcAft>
                      </a:pPr>
                      <a:r>
                        <a:rPr lang="en-US" sz="1800">
                          <a:effectLst/>
                        </a:rPr>
                        <a:t>1 experiment with 2 XML files.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150"/>
                        </a:spcAft>
                      </a:pPr>
                      <a:r>
                        <a:rPr lang="en-US" sz="1800">
                          <a:effectLst/>
                        </a:rPr>
                        <a:t>Y</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50216774"/>
                  </a:ext>
                </a:extLst>
              </a:tr>
              <a:tr h="457163">
                <a:tc>
                  <a:txBody>
                    <a:bodyPr/>
                    <a:lstStyle/>
                    <a:p>
                      <a:pPr marL="0" marR="0">
                        <a:lnSpc>
                          <a:spcPct val="150000"/>
                        </a:lnSpc>
                        <a:spcBef>
                          <a:spcPts val="0"/>
                        </a:spcBef>
                        <a:spcAft>
                          <a:spcPts val="150"/>
                        </a:spcAft>
                      </a:pPr>
                      <a:r>
                        <a:rPr lang="en-US" sz="18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150"/>
                        </a:spcAft>
                      </a:pPr>
                      <a:r>
                        <a:rPr lang="en-US" sz="1800">
                          <a:effectLst/>
                        </a:rPr>
                        <a:t>2 experiments with 4 XML files.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150"/>
                        </a:spcAft>
                      </a:pPr>
                      <a:r>
                        <a:rPr lang="en-US" sz="1800">
                          <a:effectLst/>
                        </a:rPr>
                        <a:t>Y</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88010207"/>
                  </a:ext>
                </a:extLst>
              </a:tr>
              <a:tr h="457163">
                <a:tc>
                  <a:txBody>
                    <a:bodyPr/>
                    <a:lstStyle/>
                    <a:p>
                      <a:pPr marL="0" marR="0">
                        <a:lnSpc>
                          <a:spcPct val="150000"/>
                        </a:lnSpc>
                        <a:spcBef>
                          <a:spcPts val="0"/>
                        </a:spcBef>
                        <a:spcAft>
                          <a:spcPts val="150"/>
                        </a:spcAft>
                      </a:pPr>
                      <a:r>
                        <a:rPr lang="en-US" sz="1800">
                          <a:effectLst/>
                        </a:rPr>
                        <a:t>3</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150"/>
                        </a:spcAft>
                      </a:pPr>
                      <a:r>
                        <a:rPr lang="en-US" sz="1800">
                          <a:effectLst/>
                        </a:rPr>
                        <a:t>3 experiments with 6 XML files.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150"/>
                        </a:spcAft>
                      </a:pPr>
                      <a:r>
                        <a:rPr lang="en-US" sz="1800">
                          <a:effectLst/>
                        </a:rPr>
                        <a:t>Y</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3166810"/>
                  </a:ext>
                </a:extLst>
              </a:tr>
              <a:tr h="457163">
                <a:tc>
                  <a:txBody>
                    <a:bodyPr/>
                    <a:lstStyle/>
                    <a:p>
                      <a:pPr marL="0" marR="0">
                        <a:lnSpc>
                          <a:spcPct val="150000"/>
                        </a:lnSpc>
                        <a:spcBef>
                          <a:spcPts val="0"/>
                        </a:spcBef>
                        <a:spcAft>
                          <a:spcPts val="150"/>
                        </a:spcAft>
                      </a:pPr>
                      <a:r>
                        <a:rPr lang="en-US" sz="1800">
                          <a:effectLst/>
                        </a:rPr>
                        <a:t>4</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150"/>
                        </a:spcAft>
                      </a:pPr>
                      <a:r>
                        <a:rPr lang="en-US" sz="1800" dirty="0">
                          <a:effectLst/>
                        </a:rPr>
                        <a:t>4 experiments with 8 XML files.  </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150"/>
                        </a:spcAft>
                      </a:pPr>
                      <a:r>
                        <a:rPr lang="en-US" sz="1800" dirty="0">
                          <a:effectLst/>
                        </a:rPr>
                        <a:t>Y</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52487786"/>
                  </a:ext>
                </a:extLst>
              </a:tr>
            </a:tbl>
          </a:graphicData>
        </a:graphic>
      </p:graphicFrame>
    </p:spTree>
    <p:extLst>
      <p:ext uri="{BB962C8B-B14F-4D97-AF65-F5344CB8AC3E}">
        <p14:creationId xmlns:p14="http://schemas.microsoft.com/office/powerpoint/2010/main" val="1349222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FF62-C5DC-42CC-881C-0EB69E1E403B}"/>
              </a:ext>
            </a:extLst>
          </p:cNvPr>
          <p:cNvSpPr>
            <a:spLocks noGrp="1"/>
          </p:cNvSpPr>
          <p:nvPr>
            <p:ph type="title"/>
          </p:nvPr>
        </p:nvSpPr>
        <p:spPr/>
        <p:txBody>
          <a:bodyPr/>
          <a:lstStyle/>
          <a:p>
            <a:r>
              <a:rPr lang="en-US" dirty="0"/>
              <a:t>Motivation  </a:t>
            </a:r>
          </a:p>
        </p:txBody>
      </p:sp>
      <p:sp>
        <p:nvSpPr>
          <p:cNvPr id="4" name="Slide Number Placeholder 3">
            <a:extLst>
              <a:ext uri="{FF2B5EF4-FFF2-40B4-BE49-F238E27FC236}">
                <a16:creationId xmlns:a16="http://schemas.microsoft.com/office/drawing/2014/main" id="{218DBF2B-CA42-44A7-8979-D82CA23A8CB4}"/>
              </a:ext>
            </a:extLst>
          </p:cNvPr>
          <p:cNvSpPr>
            <a:spLocks noGrp="1"/>
          </p:cNvSpPr>
          <p:nvPr>
            <p:ph type="sldNum" sz="quarter" idx="12"/>
          </p:nvPr>
        </p:nvSpPr>
        <p:spPr/>
        <p:txBody>
          <a:bodyPr/>
          <a:lstStyle/>
          <a:p>
            <a:fld id="{838B95D8-8792-4850-8B9F-5852CD2A4D03}" type="slidenum">
              <a:rPr lang="en-US" smtClean="0"/>
              <a:t>3</a:t>
            </a:fld>
            <a:endParaRPr lang="en-US"/>
          </a:p>
        </p:txBody>
      </p:sp>
      <p:sp>
        <p:nvSpPr>
          <p:cNvPr id="5" name="Rectangle 4">
            <a:extLst>
              <a:ext uri="{FF2B5EF4-FFF2-40B4-BE49-F238E27FC236}">
                <a16:creationId xmlns:a16="http://schemas.microsoft.com/office/drawing/2014/main" id="{23F7B307-4B70-4B60-AA5B-C4E3799A0B2F}"/>
              </a:ext>
            </a:extLst>
          </p:cNvPr>
          <p:cNvSpPr/>
          <p:nvPr/>
        </p:nvSpPr>
        <p:spPr>
          <a:xfrm>
            <a:off x="6728930" y="2468721"/>
            <a:ext cx="4944658" cy="2246769"/>
          </a:xfrm>
          <a:prstGeom prst="rect">
            <a:avLst/>
          </a:prstGeom>
        </p:spPr>
        <p:txBody>
          <a:bodyPr wrap="square">
            <a:spAutoFit/>
          </a:bodyPr>
          <a:lstStyle/>
          <a:p>
            <a:pPr marL="457200" indent="-457200">
              <a:buFont typeface="Arial" panose="020B0604020202020204" pitchFamily="34" charset="0"/>
              <a:buChar char="•"/>
            </a:pPr>
            <a:r>
              <a:rPr lang="en-US" sz="2800" dirty="0"/>
              <a:t>Support Immunotherapy research </a:t>
            </a:r>
          </a:p>
          <a:p>
            <a:pPr marL="457200" indent="-457200">
              <a:buFont typeface="Arial" panose="020B0604020202020204" pitchFamily="34" charset="0"/>
              <a:buChar char="•"/>
            </a:pPr>
            <a:r>
              <a:rPr lang="en-US" sz="2800" dirty="0"/>
              <a:t>Build an adaptive immune system to identify and kill cancer cells</a:t>
            </a:r>
          </a:p>
        </p:txBody>
      </p:sp>
      <p:pic>
        <p:nvPicPr>
          <p:cNvPr id="1026" name="Picture 2" descr="Image result for cancer">
            <a:extLst>
              <a:ext uri="{FF2B5EF4-FFF2-40B4-BE49-F238E27FC236}">
                <a16:creationId xmlns:a16="http://schemas.microsoft.com/office/drawing/2014/main" id="{0BB1B94D-5009-40BD-8F49-C5450D646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19250"/>
            <a:ext cx="5784050" cy="437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014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0A65A-219A-4F42-8278-2477F40DFB7B}"/>
              </a:ext>
            </a:extLst>
          </p:cNvPr>
          <p:cNvSpPr>
            <a:spLocks noGrp="1"/>
          </p:cNvSpPr>
          <p:nvPr>
            <p:ph type="title"/>
          </p:nvPr>
        </p:nvSpPr>
        <p:spPr/>
        <p:txBody>
          <a:bodyPr/>
          <a:lstStyle/>
          <a:p>
            <a:r>
              <a:rPr lang="en-US" dirty="0"/>
              <a:t>Evaluation </a:t>
            </a:r>
            <a:r>
              <a:rPr lang="en-US" altLang="zh-CN" dirty="0"/>
              <a:t>– Effectiveness  </a:t>
            </a:r>
            <a:endParaRPr lang="en-US" dirty="0"/>
          </a:p>
        </p:txBody>
      </p:sp>
      <p:sp>
        <p:nvSpPr>
          <p:cNvPr id="3" name="Content Placeholder 2">
            <a:extLst>
              <a:ext uri="{FF2B5EF4-FFF2-40B4-BE49-F238E27FC236}">
                <a16:creationId xmlns:a16="http://schemas.microsoft.com/office/drawing/2014/main" id="{CE6655ED-094C-4BB2-B844-B4DF2705D54C}"/>
              </a:ext>
            </a:extLst>
          </p:cNvPr>
          <p:cNvSpPr>
            <a:spLocks noGrp="1"/>
          </p:cNvSpPr>
          <p:nvPr>
            <p:ph idx="1"/>
          </p:nvPr>
        </p:nvSpPr>
        <p:spPr>
          <a:xfrm>
            <a:off x="838200" y="1360385"/>
            <a:ext cx="10515600" cy="4351338"/>
          </a:xfrm>
        </p:spPr>
        <p:txBody>
          <a:bodyPr/>
          <a:lstStyle/>
          <a:p>
            <a:r>
              <a:rPr lang="en-US" b="1" dirty="0"/>
              <a:t>Effectiveness.</a:t>
            </a:r>
            <a:r>
              <a:rPr lang="en-US" dirty="0"/>
              <a:t> We conducted 4 set of QMI analyses with unusual settings to check whether our project able to complete. The test cases all passed. </a:t>
            </a:r>
            <a:r>
              <a:rPr lang="en-US" b="1" dirty="0">
                <a:solidFill>
                  <a:srgbClr val="00B050"/>
                </a:solidFill>
              </a:rPr>
              <a:t>The completion rate is 100%. Task time is satisfying. </a:t>
            </a:r>
          </a:p>
          <a:p>
            <a:endParaRPr lang="en-US" dirty="0"/>
          </a:p>
        </p:txBody>
      </p:sp>
      <p:sp>
        <p:nvSpPr>
          <p:cNvPr id="4" name="Slide Number Placeholder 3">
            <a:extLst>
              <a:ext uri="{FF2B5EF4-FFF2-40B4-BE49-F238E27FC236}">
                <a16:creationId xmlns:a16="http://schemas.microsoft.com/office/drawing/2014/main" id="{74FD48BE-8371-4D13-BE0B-546AD0BEF52F}"/>
              </a:ext>
            </a:extLst>
          </p:cNvPr>
          <p:cNvSpPr>
            <a:spLocks noGrp="1"/>
          </p:cNvSpPr>
          <p:nvPr>
            <p:ph type="sldNum" sz="quarter" idx="12"/>
          </p:nvPr>
        </p:nvSpPr>
        <p:spPr/>
        <p:txBody>
          <a:bodyPr/>
          <a:lstStyle/>
          <a:p>
            <a:fld id="{838B95D8-8792-4850-8B9F-5852CD2A4D03}" type="slidenum">
              <a:rPr lang="en-US" smtClean="0"/>
              <a:pPr/>
              <a:t>30</a:t>
            </a:fld>
            <a:endParaRPr lang="en-US" dirty="0"/>
          </a:p>
        </p:txBody>
      </p:sp>
      <p:pic>
        <p:nvPicPr>
          <p:cNvPr id="2050" name="Picture 2" descr="https://lh4.googleusercontent.com/-NgZwdHwNHlhotOZEi_e8KnU8sOFGU-V6nhfdoNmXAMGCkt83VoU3CAfolGXCdZhmi5h027Jh-vnjKyL96uGeMokLmy8dSJMLA59tAUeMFj9uvhEQfgHFIQ-KY7fL7SWApYy2jBZ">
            <a:extLst>
              <a:ext uri="{FF2B5EF4-FFF2-40B4-BE49-F238E27FC236}">
                <a16:creationId xmlns:a16="http://schemas.microsoft.com/office/drawing/2014/main" id="{8B9528D2-0BA8-4936-BDBF-044BDA1D3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042" y="2752989"/>
            <a:ext cx="9688284" cy="367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970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BB6A-EF78-4029-8B20-8CA6D0BFFF0C}"/>
              </a:ext>
            </a:extLst>
          </p:cNvPr>
          <p:cNvSpPr>
            <a:spLocks noGrp="1"/>
          </p:cNvSpPr>
          <p:nvPr>
            <p:ph type="title"/>
          </p:nvPr>
        </p:nvSpPr>
        <p:spPr/>
        <p:txBody>
          <a:bodyPr/>
          <a:lstStyle/>
          <a:p>
            <a:r>
              <a:rPr lang="en-US" dirty="0"/>
              <a:t>Evaluation – Goals achieved? </a:t>
            </a:r>
          </a:p>
        </p:txBody>
      </p:sp>
      <p:sp>
        <p:nvSpPr>
          <p:cNvPr id="3" name="Slide Number Placeholder 2">
            <a:extLst>
              <a:ext uri="{FF2B5EF4-FFF2-40B4-BE49-F238E27FC236}">
                <a16:creationId xmlns:a16="http://schemas.microsoft.com/office/drawing/2014/main" id="{11A2DD71-4517-4E64-9D69-C3E2EB956562}"/>
              </a:ext>
            </a:extLst>
          </p:cNvPr>
          <p:cNvSpPr>
            <a:spLocks noGrp="1"/>
          </p:cNvSpPr>
          <p:nvPr>
            <p:ph type="sldNum" sz="quarter" idx="12"/>
          </p:nvPr>
        </p:nvSpPr>
        <p:spPr/>
        <p:txBody>
          <a:bodyPr/>
          <a:lstStyle/>
          <a:p>
            <a:fld id="{838B95D8-8792-4850-8B9F-5852CD2A4D03}" type="slidenum">
              <a:rPr lang="en-US" smtClean="0"/>
              <a:t>31</a:t>
            </a:fld>
            <a:endParaRPr lang="en-US"/>
          </a:p>
        </p:txBody>
      </p:sp>
      <p:sp>
        <p:nvSpPr>
          <p:cNvPr id="5" name="Rectangle 4">
            <a:extLst>
              <a:ext uri="{FF2B5EF4-FFF2-40B4-BE49-F238E27FC236}">
                <a16:creationId xmlns:a16="http://schemas.microsoft.com/office/drawing/2014/main" id="{2AB8BC62-A88C-4A6C-989F-526E40FA171C}"/>
              </a:ext>
            </a:extLst>
          </p:cNvPr>
          <p:cNvSpPr/>
          <p:nvPr/>
        </p:nvSpPr>
        <p:spPr>
          <a:xfrm>
            <a:off x="5797614" y="1706325"/>
            <a:ext cx="4495800" cy="4401205"/>
          </a:xfrm>
          <a:prstGeom prst="rect">
            <a:avLst/>
          </a:prstGeom>
        </p:spPr>
        <p:txBody>
          <a:bodyPr wrap="square">
            <a:spAutoFit/>
          </a:bodyPr>
          <a:lstStyle/>
          <a:p>
            <a:pPr marL="457200" lvl="0" indent="-457200">
              <a:buFont typeface="Arial" panose="020B0604020202020204" pitchFamily="34" charset="0"/>
              <a:buChar char="•"/>
              <a:defRPr/>
            </a:pPr>
            <a:r>
              <a:rPr lang="en-US" sz="2800" dirty="0"/>
              <a:t>Integration of scattered tools into a unified graphical user interface program</a:t>
            </a:r>
          </a:p>
          <a:p>
            <a:pPr marL="457200" lvl="0" indent="-457200">
              <a:buFont typeface="Arial" panose="020B0604020202020204" pitchFamily="34" charset="0"/>
              <a:buChar char="•"/>
              <a:defRPr/>
            </a:pPr>
            <a:endParaRPr lang="en-US" sz="2800" dirty="0"/>
          </a:p>
          <a:p>
            <a:pPr marL="457200" lvl="0" indent="-457200">
              <a:buFont typeface="Arial" panose="020B0604020202020204" pitchFamily="34" charset="0"/>
              <a:buChar char="•"/>
              <a:defRPr/>
            </a:pPr>
            <a:r>
              <a:rPr lang="en-US" sz="2800" dirty="0"/>
              <a:t>Fast responses </a:t>
            </a:r>
          </a:p>
          <a:p>
            <a:pPr marL="457200" lvl="0" indent="-457200">
              <a:buFont typeface="Arial" panose="020B0604020202020204" pitchFamily="34" charset="0"/>
              <a:buChar char="•"/>
              <a:defRPr/>
            </a:pPr>
            <a:endParaRPr lang="en-US" sz="2800" dirty="0"/>
          </a:p>
          <a:p>
            <a:pPr marL="457200" lvl="0" indent="-457200">
              <a:buFont typeface="Arial" panose="020B0604020202020204" pitchFamily="34" charset="0"/>
              <a:buChar char="•"/>
              <a:defRPr/>
            </a:pPr>
            <a:r>
              <a:rPr lang="en-US" sz="2800" dirty="0"/>
              <a:t>Meaningful visualizations </a:t>
            </a:r>
          </a:p>
          <a:p>
            <a:pPr marL="457200" lvl="0" indent="-457200">
              <a:buFont typeface="Arial" panose="020B0604020202020204" pitchFamily="34" charset="0"/>
              <a:buChar char="•"/>
              <a:defRPr/>
            </a:pPr>
            <a:endParaRPr lang="en-US" sz="2800" dirty="0"/>
          </a:p>
          <a:p>
            <a:pPr marL="457200" indent="-457200">
              <a:buFont typeface="Arial" panose="020B0604020202020204" pitchFamily="34" charset="0"/>
              <a:buChar char="•"/>
              <a:defRPr/>
            </a:pPr>
            <a:r>
              <a:rPr lang="en-US" sz="2800" dirty="0"/>
              <a:t>User-friendly interfaces  </a:t>
            </a:r>
          </a:p>
        </p:txBody>
      </p:sp>
      <p:pic>
        <p:nvPicPr>
          <p:cNvPr id="6" name="Picture 5">
            <a:extLst>
              <a:ext uri="{FF2B5EF4-FFF2-40B4-BE49-F238E27FC236}">
                <a16:creationId xmlns:a16="http://schemas.microsoft.com/office/drawing/2014/main" id="{07D4A392-73CD-4154-9EE1-6FD828D2AD7D}"/>
              </a:ext>
            </a:extLst>
          </p:cNvPr>
          <p:cNvPicPr>
            <a:picLocks noChangeAspect="1"/>
          </p:cNvPicPr>
          <p:nvPr/>
        </p:nvPicPr>
        <p:blipFill>
          <a:blip r:embed="rId3"/>
          <a:stretch>
            <a:fillRect/>
          </a:stretch>
        </p:blipFill>
        <p:spPr>
          <a:xfrm>
            <a:off x="838200" y="1324924"/>
            <a:ext cx="4904063" cy="5376193"/>
          </a:xfrm>
          <a:prstGeom prst="rect">
            <a:avLst/>
          </a:prstGeom>
        </p:spPr>
      </p:pic>
      <p:pic>
        <p:nvPicPr>
          <p:cNvPr id="7" name="Picture 6">
            <a:extLst>
              <a:ext uri="{FF2B5EF4-FFF2-40B4-BE49-F238E27FC236}">
                <a16:creationId xmlns:a16="http://schemas.microsoft.com/office/drawing/2014/main" id="{5AFC4D23-8A7C-49EB-88AB-269E3C8CDFF6}"/>
              </a:ext>
            </a:extLst>
          </p:cNvPr>
          <p:cNvPicPr>
            <a:picLocks noChangeAspect="1"/>
          </p:cNvPicPr>
          <p:nvPr/>
        </p:nvPicPr>
        <p:blipFill>
          <a:blip r:embed="rId4"/>
          <a:stretch>
            <a:fillRect/>
          </a:stretch>
        </p:blipFill>
        <p:spPr>
          <a:xfrm>
            <a:off x="10147803" y="1860801"/>
            <a:ext cx="955626" cy="983917"/>
          </a:xfrm>
          <a:prstGeom prst="rect">
            <a:avLst/>
          </a:prstGeom>
        </p:spPr>
      </p:pic>
      <p:pic>
        <p:nvPicPr>
          <p:cNvPr id="9" name="Picture 8">
            <a:extLst>
              <a:ext uri="{FF2B5EF4-FFF2-40B4-BE49-F238E27FC236}">
                <a16:creationId xmlns:a16="http://schemas.microsoft.com/office/drawing/2014/main" id="{7441F4F4-870C-4B6A-9FA3-A120AC855C9B}"/>
              </a:ext>
            </a:extLst>
          </p:cNvPr>
          <p:cNvPicPr>
            <a:picLocks noChangeAspect="1"/>
          </p:cNvPicPr>
          <p:nvPr/>
        </p:nvPicPr>
        <p:blipFill>
          <a:blip r:embed="rId4"/>
          <a:stretch>
            <a:fillRect/>
          </a:stretch>
        </p:blipFill>
        <p:spPr>
          <a:xfrm>
            <a:off x="10147803" y="3348678"/>
            <a:ext cx="955626" cy="983917"/>
          </a:xfrm>
          <a:prstGeom prst="rect">
            <a:avLst/>
          </a:prstGeom>
        </p:spPr>
      </p:pic>
      <p:pic>
        <p:nvPicPr>
          <p:cNvPr id="12" name="Picture 11">
            <a:extLst>
              <a:ext uri="{FF2B5EF4-FFF2-40B4-BE49-F238E27FC236}">
                <a16:creationId xmlns:a16="http://schemas.microsoft.com/office/drawing/2014/main" id="{96FD2F16-D6BC-4F2C-89E1-CF51D657A072}"/>
              </a:ext>
            </a:extLst>
          </p:cNvPr>
          <p:cNvPicPr>
            <a:picLocks noChangeAspect="1"/>
          </p:cNvPicPr>
          <p:nvPr/>
        </p:nvPicPr>
        <p:blipFill>
          <a:blip r:embed="rId4"/>
          <a:stretch>
            <a:fillRect/>
          </a:stretch>
        </p:blipFill>
        <p:spPr>
          <a:xfrm>
            <a:off x="10147803" y="4304336"/>
            <a:ext cx="955626" cy="983917"/>
          </a:xfrm>
          <a:prstGeom prst="rect">
            <a:avLst/>
          </a:prstGeom>
        </p:spPr>
      </p:pic>
      <p:pic>
        <p:nvPicPr>
          <p:cNvPr id="13" name="Picture 12">
            <a:extLst>
              <a:ext uri="{FF2B5EF4-FFF2-40B4-BE49-F238E27FC236}">
                <a16:creationId xmlns:a16="http://schemas.microsoft.com/office/drawing/2014/main" id="{0DA43B13-5465-4624-80E0-6FD825348943}"/>
              </a:ext>
            </a:extLst>
          </p:cNvPr>
          <p:cNvPicPr>
            <a:picLocks noChangeAspect="1"/>
          </p:cNvPicPr>
          <p:nvPr/>
        </p:nvPicPr>
        <p:blipFill>
          <a:blip r:embed="rId4"/>
          <a:stretch>
            <a:fillRect/>
          </a:stretch>
        </p:blipFill>
        <p:spPr>
          <a:xfrm>
            <a:off x="10147803" y="5205933"/>
            <a:ext cx="955626" cy="983917"/>
          </a:xfrm>
          <a:prstGeom prst="rect">
            <a:avLst/>
          </a:prstGeom>
        </p:spPr>
      </p:pic>
    </p:spTree>
    <p:extLst>
      <p:ext uri="{BB962C8B-B14F-4D97-AF65-F5344CB8AC3E}">
        <p14:creationId xmlns:p14="http://schemas.microsoft.com/office/powerpoint/2010/main" val="3773461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9215-DDE5-4C21-AFDB-47D6F6C440AD}"/>
              </a:ext>
            </a:extLst>
          </p:cNvPr>
          <p:cNvSpPr>
            <a:spLocks noGrp="1"/>
          </p:cNvSpPr>
          <p:nvPr>
            <p:ph type="title"/>
          </p:nvPr>
        </p:nvSpPr>
        <p:spPr/>
        <p:txBody>
          <a:bodyPr/>
          <a:lstStyle/>
          <a:p>
            <a:r>
              <a:rPr lang="en-US" dirty="0"/>
              <a:t>Future Works </a:t>
            </a:r>
          </a:p>
        </p:txBody>
      </p:sp>
      <p:sp>
        <p:nvSpPr>
          <p:cNvPr id="3" name="Content Placeholder 2">
            <a:extLst>
              <a:ext uri="{FF2B5EF4-FFF2-40B4-BE49-F238E27FC236}">
                <a16:creationId xmlns:a16="http://schemas.microsoft.com/office/drawing/2014/main" id="{7F467F1E-949F-4ED5-A05B-F3158DA00C6C}"/>
              </a:ext>
            </a:extLst>
          </p:cNvPr>
          <p:cNvSpPr>
            <a:spLocks noGrp="1"/>
          </p:cNvSpPr>
          <p:nvPr>
            <p:ph idx="1"/>
          </p:nvPr>
        </p:nvSpPr>
        <p:spPr/>
        <p:txBody>
          <a:bodyPr/>
          <a:lstStyle/>
          <a:p>
            <a:r>
              <a:rPr lang="en-US" dirty="0"/>
              <a:t>Implement “CAN”, “PCA” and “NED” analyses </a:t>
            </a:r>
          </a:p>
          <a:p>
            <a:r>
              <a:rPr lang="en-US" dirty="0"/>
              <a:t>Conduct an usability survey to get comments and suggestions for improvements  </a:t>
            </a:r>
          </a:p>
          <a:p>
            <a:r>
              <a:rPr lang="en-US" dirty="0"/>
              <a:t>Install our product into end user labs, prepare technical documentation for future maintenance, and arrange trainings for end users</a:t>
            </a:r>
          </a:p>
        </p:txBody>
      </p:sp>
      <p:sp>
        <p:nvSpPr>
          <p:cNvPr id="4" name="Slide Number Placeholder 3">
            <a:extLst>
              <a:ext uri="{FF2B5EF4-FFF2-40B4-BE49-F238E27FC236}">
                <a16:creationId xmlns:a16="http://schemas.microsoft.com/office/drawing/2014/main" id="{B1E101A7-0428-441C-B6D9-009C0EA4E88D}"/>
              </a:ext>
            </a:extLst>
          </p:cNvPr>
          <p:cNvSpPr>
            <a:spLocks noGrp="1"/>
          </p:cNvSpPr>
          <p:nvPr>
            <p:ph type="sldNum" sz="quarter" idx="12"/>
          </p:nvPr>
        </p:nvSpPr>
        <p:spPr/>
        <p:txBody>
          <a:bodyPr/>
          <a:lstStyle/>
          <a:p>
            <a:fld id="{838B95D8-8792-4850-8B9F-5852CD2A4D03}" type="slidenum">
              <a:rPr lang="en-US" smtClean="0"/>
              <a:pPr/>
              <a:t>32</a:t>
            </a:fld>
            <a:endParaRPr lang="en-US" dirty="0"/>
          </a:p>
        </p:txBody>
      </p:sp>
      <p:pic>
        <p:nvPicPr>
          <p:cNvPr id="5" name="Picture 4">
            <a:extLst>
              <a:ext uri="{FF2B5EF4-FFF2-40B4-BE49-F238E27FC236}">
                <a16:creationId xmlns:a16="http://schemas.microsoft.com/office/drawing/2014/main" id="{AD3EB799-EA16-4BB1-BABE-4FDF7306CACB}"/>
              </a:ext>
            </a:extLst>
          </p:cNvPr>
          <p:cNvPicPr>
            <a:picLocks noChangeAspect="1"/>
          </p:cNvPicPr>
          <p:nvPr/>
        </p:nvPicPr>
        <p:blipFill>
          <a:blip r:embed="rId3"/>
          <a:stretch>
            <a:fillRect/>
          </a:stretch>
        </p:blipFill>
        <p:spPr>
          <a:xfrm>
            <a:off x="1295400" y="4413660"/>
            <a:ext cx="8109857" cy="2125252"/>
          </a:xfrm>
          <a:prstGeom prst="rect">
            <a:avLst/>
          </a:prstGeom>
        </p:spPr>
      </p:pic>
      <p:sp>
        <p:nvSpPr>
          <p:cNvPr id="6" name="Oval 5">
            <a:extLst>
              <a:ext uri="{FF2B5EF4-FFF2-40B4-BE49-F238E27FC236}">
                <a16:creationId xmlns:a16="http://schemas.microsoft.com/office/drawing/2014/main" id="{1718497B-7FCF-4404-A101-2DB46A457DA1}"/>
              </a:ext>
            </a:extLst>
          </p:cNvPr>
          <p:cNvSpPr/>
          <p:nvPr/>
        </p:nvSpPr>
        <p:spPr>
          <a:xfrm>
            <a:off x="7859486" y="4441371"/>
            <a:ext cx="1785257" cy="12627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335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32B6-7863-464D-A9A3-97A1F08B333F}"/>
              </a:ext>
            </a:extLst>
          </p:cNvPr>
          <p:cNvSpPr>
            <a:spLocks noGrp="1"/>
          </p:cNvSpPr>
          <p:nvPr>
            <p:ph type="title"/>
          </p:nvPr>
        </p:nvSpPr>
        <p:spPr/>
        <p:txBody>
          <a:bodyPr/>
          <a:lstStyle/>
          <a:p>
            <a:r>
              <a:rPr lang="en-US" dirty="0"/>
              <a:t>Acknowledgments </a:t>
            </a:r>
          </a:p>
        </p:txBody>
      </p:sp>
      <p:sp>
        <p:nvSpPr>
          <p:cNvPr id="3" name="Content Placeholder 2">
            <a:extLst>
              <a:ext uri="{FF2B5EF4-FFF2-40B4-BE49-F238E27FC236}">
                <a16:creationId xmlns:a16="http://schemas.microsoft.com/office/drawing/2014/main" id="{4806DF20-7244-4A58-B07B-1FBE8A7ADA30}"/>
              </a:ext>
            </a:extLst>
          </p:cNvPr>
          <p:cNvSpPr>
            <a:spLocks noGrp="1"/>
          </p:cNvSpPr>
          <p:nvPr>
            <p:ph idx="1"/>
          </p:nvPr>
        </p:nvSpPr>
        <p:spPr/>
        <p:txBody>
          <a:bodyPr>
            <a:normAutofit/>
          </a:bodyPr>
          <a:lstStyle/>
          <a:p>
            <a:r>
              <a:rPr lang="en-US" b="1" dirty="0"/>
              <a:t>Prof. Kim </a:t>
            </a:r>
            <a:r>
              <a:rPr lang="en-US" dirty="0"/>
              <a:t>for her guidance in this project, as well as proofreading and valuable suggestions on the project paper and the project presentation. </a:t>
            </a:r>
          </a:p>
          <a:p>
            <a:r>
              <a:rPr lang="en-US" b="1" dirty="0"/>
              <a:t>Prof. Yang </a:t>
            </a:r>
            <a:r>
              <a:rPr lang="en-US" dirty="0"/>
              <a:t>and </a:t>
            </a:r>
            <a:r>
              <a:rPr lang="en-US" b="1" dirty="0"/>
              <a:t>Prof. Geetha</a:t>
            </a:r>
            <a:r>
              <a:rPr lang="en-US" dirty="0"/>
              <a:t>, for being a member of my Capstone project Committee. </a:t>
            </a:r>
          </a:p>
          <a:p>
            <a:r>
              <a:rPr lang="en-US" b="1" dirty="0"/>
              <a:t>Prof. Kool </a:t>
            </a:r>
            <a:r>
              <a:rPr lang="en-US" dirty="0"/>
              <a:t>for her writing suggestions on the project paper and project presentation. </a:t>
            </a:r>
          </a:p>
          <a:p>
            <a:r>
              <a:rPr lang="en-US" b="1" dirty="0"/>
              <a:t>Prof. Smith</a:t>
            </a:r>
            <a:r>
              <a:rPr lang="en-US" dirty="0"/>
              <a:t>, a Professor of department of pediatric, graduate program in neuroscience, for support and suggestions on this project. </a:t>
            </a:r>
          </a:p>
        </p:txBody>
      </p:sp>
      <p:sp>
        <p:nvSpPr>
          <p:cNvPr id="4" name="Slide Number Placeholder 3">
            <a:extLst>
              <a:ext uri="{FF2B5EF4-FFF2-40B4-BE49-F238E27FC236}">
                <a16:creationId xmlns:a16="http://schemas.microsoft.com/office/drawing/2014/main" id="{DFF71CAE-0203-4349-A761-07D338033540}"/>
              </a:ext>
            </a:extLst>
          </p:cNvPr>
          <p:cNvSpPr>
            <a:spLocks noGrp="1"/>
          </p:cNvSpPr>
          <p:nvPr>
            <p:ph type="sldNum" sz="quarter" idx="12"/>
          </p:nvPr>
        </p:nvSpPr>
        <p:spPr/>
        <p:txBody>
          <a:bodyPr/>
          <a:lstStyle/>
          <a:p>
            <a:fld id="{838B95D8-8792-4850-8B9F-5852CD2A4D03}" type="slidenum">
              <a:rPr lang="en-US" smtClean="0"/>
              <a:pPr/>
              <a:t>33</a:t>
            </a:fld>
            <a:endParaRPr lang="en-US" dirty="0"/>
          </a:p>
        </p:txBody>
      </p:sp>
    </p:spTree>
    <p:extLst>
      <p:ext uri="{BB962C8B-B14F-4D97-AF65-F5344CB8AC3E}">
        <p14:creationId xmlns:p14="http://schemas.microsoft.com/office/powerpoint/2010/main" val="3106727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93A8-A02E-4253-96FB-A9093ADB577C}"/>
              </a:ext>
            </a:extLst>
          </p:cNvPr>
          <p:cNvSpPr>
            <a:spLocks noGrp="1"/>
          </p:cNvSpPr>
          <p:nvPr>
            <p:ph type="title"/>
          </p:nvPr>
        </p:nvSpPr>
        <p:spPr/>
        <p:txBody>
          <a:bodyPr/>
          <a:lstStyle/>
          <a:p>
            <a:r>
              <a:rPr lang="en-US" dirty="0"/>
              <a:t>References </a:t>
            </a:r>
          </a:p>
        </p:txBody>
      </p:sp>
      <p:sp>
        <p:nvSpPr>
          <p:cNvPr id="4" name="Slide Number Placeholder 3">
            <a:extLst>
              <a:ext uri="{FF2B5EF4-FFF2-40B4-BE49-F238E27FC236}">
                <a16:creationId xmlns:a16="http://schemas.microsoft.com/office/drawing/2014/main" id="{D0EC773F-74BE-4858-9009-55216049C3CA}"/>
              </a:ext>
            </a:extLst>
          </p:cNvPr>
          <p:cNvSpPr>
            <a:spLocks noGrp="1"/>
          </p:cNvSpPr>
          <p:nvPr>
            <p:ph type="sldNum" sz="quarter" idx="12"/>
          </p:nvPr>
        </p:nvSpPr>
        <p:spPr/>
        <p:txBody>
          <a:bodyPr/>
          <a:lstStyle/>
          <a:p>
            <a:fld id="{838B95D8-8792-4850-8B9F-5852CD2A4D03}" type="slidenum">
              <a:rPr lang="en-US" smtClean="0"/>
              <a:pPr/>
              <a:t>34</a:t>
            </a:fld>
            <a:endParaRPr lang="en-US" dirty="0"/>
          </a:p>
        </p:txBody>
      </p:sp>
      <p:sp>
        <p:nvSpPr>
          <p:cNvPr id="6" name="Content Placeholder 5">
            <a:extLst>
              <a:ext uri="{FF2B5EF4-FFF2-40B4-BE49-F238E27FC236}">
                <a16:creationId xmlns:a16="http://schemas.microsoft.com/office/drawing/2014/main" id="{1AB20B6F-1086-4EF1-A724-A8917BDF21C8}"/>
              </a:ext>
            </a:extLst>
          </p:cNvPr>
          <p:cNvSpPr>
            <a:spLocks noGrp="1"/>
          </p:cNvSpPr>
          <p:nvPr>
            <p:ph idx="1"/>
          </p:nvPr>
        </p:nvSpPr>
        <p:spPr>
          <a:xfrm>
            <a:off x="725659" y="1324924"/>
            <a:ext cx="11288150" cy="5827200"/>
          </a:xfrm>
        </p:spPr>
        <p:txBody>
          <a:bodyPr>
            <a:noAutofit/>
          </a:bodyPr>
          <a:lstStyle/>
          <a:p>
            <a:r>
              <a:rPr lang="en-US" sz="1200" dirty="0"/>
              <a:t>Smith, S. E., </a:t>
            </a:r>
            <a:r>
              <a:rPr lang="en-US" sz="1200" dirty="0" err="1"/>
              <a:t>Neier</a:t>
            </a:r>
            <a:r>
              <a:rPr lang="en-US" sz="1200" dirty="0"/>
              <a:t>, S. C., Reed, B. K., Davis, T. R., </a:t>
            </a:r>
            <a:r>
              <a:rPr lang="en-US" sz="1200" dirty="0" err="1"/>
              <a:t>Sinnwell</a:t>
            </a:r>
            <a:r>
              <a:rPr lang="en-US" sz="1200" dirty="0"/>
              <a:t>, J. P., Eckel-</a:t>
            </a:r>
            <a:r>
              <a:rPr lang="en-US" sz="1200" dirty="0" err="1"/>
              <a:t>Passow</a:t>
            </a:r>
            <a:r>
              <a:rPr lang="en-US" sz="1200" dirty="0"/>
              <a:t>, J. E.&amp; </a:t>
            </a:r>
            <a:r>
              <a:rPr lang="en-US" sz="1200" dirty="0" err="1"/>
              <a:t>Neuhauser</a:t>
            </a:r>
            <a:r>
              <a:rPr lang="en-US" sz="1200" dirty="0"/>
              <a:t>, C. (2016). Multiplex matrix network analysis of protein complexes in the human TCR signalosome. Sci. Signal., 9(439), rs7-rs7.</a:t>
            </a:r>
          </a:p>
          <a:p>
            <a:r>
              <a:rPr lang="en-US" sz="1200" dirty="0"/>
              <a:t>[1]   Smith, S. E., </a:t>
            </a:r>
            <a:r>
              <a:rPr lang="en-US" sz="1200" dirty="0" err="1"/>
              <a:t>Neier</a:t>
            </a:r>
            <a:r>
              <a:rPr lang="en-US" sz="1200" dirty="0"/>
              <a:t>, S. C., Reed, B. K., Davis, T. R., </a:t>
            </a:r>
            <a:r>
              <a:rPr lang="en-US" sz="1200" dirty="0" err="1"/>
              <a:t>Sinnwell</a:t>
            </a:r>
            <a:r>
              <a:rPr lang="en-US" sz="1200" dirty="0"/>
              <a:t>, J. P., Eckel-</a:t>
            </a:r>
            <a:r>
              <a:rPr lang="en-US" sz="1200" dirty="0" err="1"/>
              <a:t>Passow</a:t>
            </a:r>
            <a:r>
              <a:rPr lang="en-US" sz="1200" dirty="0"/>
              <a:t>, J. E. &amp; </a:t>
            </a:r>
            <a:r>
              <a:rPr lang="en-US" sz="1200" dirty="0" err="1"/>
              <a:t>Neuhauser</a:t>
            </a:r>
            <a:r>
              <a:rPr lang="en-US" sz="1200" dirty="0"/>
              <a:t>, C. (2016). Supplementary Materials for Multiplex matrix network analysis of protein complexes in the human TCR signalosome. Sci. Signal., 9(439), rs7-rs7.</a:t>
            </a:r>
          </a:p>
          <a:p>
            <a:r>
              <a:rPr lang="en-US" sz="1200" dirty="0"/>
              <a:t>The R Project for Statistical Computing. https://www.r-project.org/about.html</a:t>
            </a:r>
          </a:p>
          <a:p>
            <a:r>
              <a:rPr lang="en-US" sz="1200" dirty="0"/>
              <a:t>Jones, S., &amp; Thornton, J. M. (1995). Protein-protein interactions: a review of protein dimer structures. Progress in biophysics and molecular biology, 63(1), 31-65.</a:t>
            </a:r>
          </a:p>
          <a:p>
            <a:r>
              <a:rPr lang="en-US" sz="1200" dirty="0"/>
              <a:t>Douglass, A. D., &amp; Vale, R. D. (2005). Single-molecule microscopy reveals plasma membrane microdomains created by protein-protein networks that exclude or trap signaling molecules in T cells. Cell, 121(6), 937-950.</a:t>
            </a:r>
          </a:p>
          <a:p>
            <a:r>
              <a:rPr lang="en-US" sz="1200" dirty="0" err="1"/>
              <a:t>Wiederschain</a:t>
            </a:r>
            <a:r>
              <a:rPr lang="en-US" sz="1200" dirty="0"/>
              <a:t>, G. Y. (2006). Protein-protein interactions. A molecular cloning manual. Biochemistry (Moscow), 71(6), 697-697.</a:t>
            </a:r>
          </a:p>
          <a:p>
            <a:r>
              <a:rPr lang="en-US" sz="1200" dirty="0"/>
              <a:t>Khatib-</a:t>
            </a:r>
            <a:r>
              <a:rPr lang="en-US" sz="1200" dirty="0" err="1"/>
              <a:t>Shahidi</a:t>
            </a:r>
            <a:r>
              <a:rPr lang="en-US" sz="1200" dirty="0"/>
              <a:t>, S., Andersson, M., Herman, J. L., Gillespie, T. A., &amp; </a:t>
            </a:r>
            <a:r>
              <a:rPr lang="en-US" sz="1200" dirty="0" err="1"/>
              <a:t>Caprioli</a:t>
            </a:r>
            <a:r>
              <a:rPr lang="en-US" sz="1200" dirty="0"/>
              <a:t>, R. M. (2006). Direct molecular analysis of whole-body animal tissue sections by imaging MALDI mass spectrometry. Analytical chemistry, 78(18), 6448-6456.</a:t>
            </a:r>
          </a:p>
          <a:p>
            <a:r>
              <a:rPr lang="en-US" sz="1200" dirty="0" err="1"/>
              <a:t>Pemble</a:t>
            </a:r>
            <a:r>
              <a:rPr lang="en-US" sz="1200" dirty="0"/>
              <a:t>, S., Schroeder, K. R., Spencer, S. R., Meyer, D. J., </a:t>
            </a:r>
            <a:r>
              <a:rPr lang="en-US" sz="1200" dirty="0" err="1"/>
              <a:t>Hallier</a:t>
            </a:r>
            <a:r>
              <a:rPr lang="en-US" sz="1200" dirty="0"/>
              <a:t>, E., Bolt, H. M., &amp; Taylor, J. B. (1994). Human glutathione S-transferase theta (GSTT1): cDNA cloning and the characterization of a genetic polymorphism. Biochemical Journal, 300(Pt 1), 271.</a:t>
            </a:r>
          </a:p>
          <a:p>
            <a:r>
              <a:rPr lang="en-US" sz="1200" dirty="0"/>
              <a:t>Sato, T., </a:t>
            </a:r>
            <a:r>
              <a:rPr lang="en-US" sz="1200" dirty="0" err="1"/>
              <a:t>Hanada</a:t>
            </a:r>
            <a:r>
              <a:rPr lang="en-US" sz="1200" dirty="0"/>
              <a:t>, M., </a:t>
            </a:r>
            <a:r>
              <a:rPr lang="en-US" sz="1200" dirty="0" err="1"/>
              <a:t>Bodrug</a:t>
            </a:r>
            <a:r>
              <a:rPr lang="en-US" sz="1200" dirty="0"/>
              <a:t>, S., </a:t>
            </a:r>
            <a:r>
              <a:rPr lang="en-US" sz="1200" dirty="0" err="1"/>
              <a:t>Irie</a:t>
            </a:r>
            <a:r>
              <a:rPr lang="en-US" sz="1200" dirty="0"/>
              <a:t>, S., </a:t>
            </a:r>
            <a:r>
              <a:rPr lang="en-US" sz="1200" dirty="0" err="1"/>
              <a:t>Iwama</a:t>
            </a:r>
            <a:r>
              <a:rPr lang="en-US" sz="1200" dirty="0"/>
              <a:t>, N., Boise, L. H., &amp; Wang, H. G. (1994). Interactions among members of the Bcl-2 protein family analyzed with a yeast two-hybrid system. Proceedings of the National Academy of Sciences, 91(20), 9238-9242.</a:t>
            </a:r>
          </a:p>
          <a:p>
            <a:r>
              <a:rPr lang="en-US" sz="1200" dirty="0" err="1"/>
              <a:t>Sekar</a:t>
            </a:r>
            <a:r>
              <a:rPr lang="en-US" sz="1200" dirty="0"/>
              <a:t>, R. B., &amp; </a:t>
            </a:r>
            <a:r>
              <a:rPr lang="en-US" sz="1200" dirty="0" err="1"/>
              <a:t>Periasamy</a:t>
            </a:r>
            <a:r>
              <a:rPr lang="en-US" sz="1200" dirty="0"/>
              <a:t>, A. (2003). Fluorescence resonance energy transfer (FRET) microscopy imaging of live cell protein localizations. The Journal of cell biology, 160(5), 629-633.</a:t>
            </a:r>
          </a:p>
          <a:p>
            <a:r>
              <a:rPr lang="en-US" sz="1200" dirty="0"/>
              <a:t>The SPES Lab. http://faculty.washington.edu/seps/SEPS_Lab/The_SEPS_Lab.html</a:t>
            </a:r>
          </a:p>
          <a:p>
            <a:r>
              <a:rPr lang="en-US" sz="1200" dirty="0" err="1"/>
              <a:t>Mahe</a:t>
            </a:r>
            <a:r>
              <a:rPr lang="en-US" sz="1200" dirty="0"/>
              <a:t>, E., Pugh, T., &amp; </a:t>
            </a:r>
            <a:r>
              <a:rPr lang="en-US" sz="1200" dirty="0" err="1"/>
              <a:t>Kamel</a:t>
            </a:r>
            <a:r>
              <a:rPr lang="en-US" sz="1200" dirty="0"/>
              <a:t>-Reid, S. (2017). T cell clonality assessment: past, present and future. Journal of clinical pathology, jclinpath-2017.</a:t>
            </a:r>
          </a:p>
          <a:p>
            <a:r>
              <a:rPr lang="en-US" sz="1200" dirty="0"/>
              <a:t>Kuroda, K., Kato, M., </a:t>
            </a:r>
            <a:r>
              <a:rPr lang="en-US" sz="1200" dirty="0" err="1"/>
              <a:t>Mima</a:t>
            </a:r>
            <a:r>
              <a:rPr lang="en-US" sz="1200" dirty="0"/>
              <a:t>, J., &amp; Ueda, M. (2006). Systems for the detection and analysis of protein–protein interactions. Applied microbiology and biotechnology, 71(2), 127-136.</a:t>
            </a:r>
          </a:p>
          <a:p>
            <a:r>
              <a:rPr lang="en-US" sz="1200" dirty="0" err="1"/>
              <a:t>Topalian</a:t>
            </a:r>
            <a:r>
              <a:rPr lang="en-US" sz="1200" dirty="0"/>
              <a:t>, S. L., Drake, C. G., &amp; </a:t>
            </a:r>
            <a:r>
              <a:rPr lang="en-US" sz="1200" dirty="0" err="1"/>
              <a:t>Pardoll</a:t>
            </a:r>
            <a:r>
              <a:rPr lang="en-US" sz="1200" dirty="0"/>
              <a:t>, D. M. (2015). Immune checkpoint blockade: a common denominator approach to cancer therapy. Cancer cell, 27(4), 450-461.</a:t>
            </a:r>
          </a:p>
        </p:txBody>
      </p:sp>
    </p:spTree>
    <p:extLst>
      <p:ext uri="{BB962C8B-B14F-4D97-AF65-F5344CB8AC3E}">
        <p14:creationId xmlns:p14="http://schemas.microsoft.com/office/powerpoint/2010/main" val="2873071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25D3-9618-4B67-A33D-3CEF61C7A09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054E9C9-6D6B-4D39-B285-1AC6CF9677E4}"/>
              </a:ext>
            </a:extLst>
          </p:cNvPr>
          <p:cNvSpPr>
            <a:spLocks noGrp="1"/>
          </p:cNvSpPr>
          <p:nvPr>
            <p:ph idx="1"/>
          </p:nvPr>
        </p:nvSpPr>
        <p:spPr>
          <a:xfrm>
            <a:off x="838200" y="1530203"/>
            <a:ext cx="10515600" cy="5191272"/>
          </a:xfrm>
        </p:spPr>
        <p:txBody>
          <a:bodyPr>
            <a:noAutofit/>
          </a:bodyPr>
          <a:lstStyle/>
          <a:p>
            <a:pPr lvl="0"/>
            <a:r>
              <a:rPr lang="en-US" sz="1200" dirty="0"/>
              <a:t>Maude, S. L., </a:t>
            </a:r>
            <a:r>
              <a:rPr lang="en-US" sz="1200" dirty="0" err="1"/>
              <a:t>Teachey</a:t>
            </a:r>
            <a:r>
              <a:rPr lang="en-US" sz="1200" dirty="0"/>
              <a:t>, D. T., Porter, D. L., &amp; </a:t>
            </a:r>
            <a:r>
              <a:rPr lang="en-US" sz="1200" dirty="0" err="1"/>
              <a:t>Grupp</a:t>
            </a:r>
            <a:r>
              <a:rPr lang="en-US" sz="1200" dirty="0"/>
              <a:t>, S. A. (2015). CD19-targeted chimeric antigen receptor T-cell therapy for acute lymphoblastic leukemia. Blood, 125(26), 4017-4023.</a:t>
            </a:r>
          </a:p>
          <a:p>
            <a:pPr lvl="0"/>
            <a:r>
              <a:rPr lang="en-US" sz="1200" dirty="0"/>
              <a:t>Lee, D. W., </a:t>
            </a:r>
            <a:r>
              <a:rPr lang="en-US" sz="1200" dirty="0" err="1"/>
              <a:t>Kochenderfer</a:t>
            </a:r>
            <a:r>
              <a:rPr lang="en-US" sz="1200" dirty="0"/>
              <a:t>, J. N., </a:t>
            </a:r>
            <a:r>
              <a:rPr lang="en-US" sz="1200" dirty="0" err="1"/>
              <a:t>Stetler</a:t>
            </a:r>
            <a:r>
              <a:rPr lang="en-US" sz="1200" dirty="0"/>
              <a:t>-Stevenson, M., Cui, Y. K., </a:t>
            </a:r>
            <a:r>
              <a:rPr lang="en-US" sz="1200" dirty="0" err="1"/>
              <a:t>Delbrook</a:t>
            </a:r>
            <a:r>
              <a:rPr lang="en-US" sz="1200" dirty="0"/>
              <a:t>, C., Feldman, S. A., &amp; Steinberg, S. M. (2015). T cells expressing CD19 chimeric antigen receptors for acute lymphoblastic </a:t>
            </a:r>
            <a:r>
              <a:rPr lang="en-US" sz="1200" dirty="0" err="1"/>
              <a:t>leukaemia</a:t>
            </a:r>
            <a:r>
              <a:rPr lang="en-US" sz="1200" dirty="0"/>
              <a:t> in children and young adults: a phase 1 dose-escalation trial. The Lancet, 385(9967), 517-528.</a:t>
            </a:r>
          </a:p>
          <a:p>
            <a:pPr lvl="0"/>
            <a:r>
              <a:rPr lang="en-US" sz="1200" dirty="0"/>
              <a:t>Porter, D. L., Hwang, W. T., Frey, N. V., Lacey, S. F., Shaw, P. A., Loren, A. W., &amp; Ambrose, D. (2015). Chimeric antigen receptor T cells persist and induce sustained remissions in relapsed refractory chronic lymphocytic leukemia. Science translational medicine, 7(303), 303ra139-303ra139.</a:t>
            </a:r>
          </a:p>
          <a:p>
            <a:pPr lvl="0"/>
            <a:r>
              <a:rPr lang="en-US" sz="1200" dirty="0" err="1"/>
              <a:t>Yeger-Lotem</a:t>
            </a:r>
            <a:r>
              <a:rPr lang="en-US" sz="1200" dirty="0"/>
              <a:t>, E., &amp; Sharan, R. (2015). Human protein interaction networks across tissues and diseases. Frontiers in genetics, 6, 257.</a:t>
            </a:r>
          </a:p>
          <a:p>
            <a:pPr lvl="0"/>
            <a:r>
              <a:rPr lang="en-US" sz="1200" dirty="0"/>
              <a:t>Rosenberg, S. A., Packard, B. S., </a:t>
            </a:r>
            <a:r>
              <a:rPr lang="en-US" sz="1200" dirty="0" err="1"/>
              <a:t>Aebersold</a:t>
            </a:r>
            <a:r>
              <a:rPr lang="en-US" sz="1200" dirty="0"/>
              <a:t>, P. M., Solomon, D., </a:t>
            </a:r>
            <a:r>
              <a:rPr lang="en-US" sz="1200" dirty="0" err="1"/>
              <a:t>Topalian</a:t>
            </a:r>
            <a:r>
              <a:rPr lang="en-US" sz="1200" dirty="0"/>
              <a:t>, S. L., Toy, S. T., &amp; Simpson, C. (1988). Use of tumor-infiltrating lymphocytes and interleukin-2 in the immunotherapy of patients with metastatic melanoma. New England Journal of Medicine, 319(25), 1676-1680.</a:t>
            </a:r>
          </a:p>
          <a:p>
            <a:pPr lvl="0"/>
            <a:r>
              <a:rPr lang="en-US" sz="1200" dirty="0"/>
              <a:t>Rosenberg, S. A., </a:t>
            </a:r>
            <a:r>
              <a:rPr lang="en-US" sz="1200" dirty="0" err="1"/>
              <a:t>Aebersold</a:t>
            </a:r>
            <a:r>
              <a:rPr lang="en-US" sz="1200" dirty="0"/>
              <a:t>, P., </a:t>
            </a:r>
            <a:r>
              <a:rPr lang="en-US" sz="1200" dirty="0" err="1"/>
              <a:t>Cornetta</a:t>
            </a:r>
            <a:r>
              <a:rPr lang="en-US" sz="1200" dirty="0"/>
              <a:t>, K., </a:t>
            </a:r>
            <a:r>
              <a:rPr lang="en-US" sz="1200" dirty="0" err="1"/>
              <a:t>Kasid</a:t>
            </a:r>
            <a:r>
              <a:rPr lang="en-US" sz="1200" dirty="0"/>
              <a:t>, A., Morgan, R. A., Moen, R., &amp; Merino, M. J. (1990). Gene transfer into humans—immunotherapy of patients with advanced melanoma, using tumor-infiltrating lymphocytes modified by retroviral gene transduction. New England Journal of Medicine, 323(9), 570-578.</a:t>
            </a:r>
          </a:p>
          <a:p>
            <a:pPr lvl="0"/>
            <a:r>
              <a:rPr lang="en-US" sz="1200" dirty="0" err="1"/>
              <a:t>Topalian</a:t>
            </a:r>
            <a:r>
              <a:rPr lang="en-US" sz="1200" dirty="0"/>
              <a:t>, S. L., Solomon, D., Avis, F. P., Chang, A. E., </a:t>
            </a:r>
            <a:r>
              <a:rPr lang="en-US" sz="1200" dirty="0" err="1"/>
              <a:t>Freerksen</a:t>
            </a:r>
            <a:r>
              <a:rPr lang="en-US" sz="1200" dirty="0"/>
              <a:t>, D. L., Linehan, W. M., &amp; Simon, P. (1988). Immunotherapy of patients with advanced cancer using tumor-infiltrating lymphocytes and recombinant interleukin-2: a pilot study. Journal of Clinical Oncology, 6(5), 839-853.</a:t>
            </a:r>
          </a:p>
          <a:p>
            <a:pPr lvl="0"/>
            <a:r>
              <a:rPr lang="en-US" sz="1200" dirty="0"/>
              <a:t>Lymphatic system and immunity. https://www2.estrellamountain.edu/faculty/farabee/biobk/BioBookIMMUN.html</a:t>
            </a:r>
          </a:p>
          <a:p>
            <a:pPr lvl="0"/>
            <a:r>
              <a:rPr lang="en-US" sz="1200" dirty="0"/>
              <a:t>Sherwood, L. (2011). Fundamentals of human physiology. Cengage Learning</a:t>
            </a:r>
          </a:p>
          <a:p>
            <a:pPr lvl="0"/>
            <a:r>
              <a:rPr lang="en-US" sz="1200" dirty="0"/>
              <a:t>Griffiths, A. J. (2005). An introduction to genetic analysis. Macmillan.</a:t>
            </a:r>
          </a:p>
          <a:p>
            <a:pPr lvl="0"/>
            <a:r>
              <a:rPr lang="en-US" sz="1200" dirty="0"/>
              <a:t>Sudhakar, A. (2009). History of cancer, ancient and modern treatment methods. Journal of cancer science &amp; therapy, 1(2), 1.</a:t>
            </a:r>
          </a:p>
          <a:p>
            <a:pPr lvl="0"/>
            <a:r>
              <a:rPr lang="en-US" sz="1200" dirty="0" err="1"/>
              <a:t>Janeway</a:t>
            </a:r>
            <a:r>
              <a:rPr lang="en-US" sz="1200" dirty="0"/>
              <a:t>, C. A. (2001). How the immune system works to protect the host from infection: a personal view. Proceedings of the National Academy of Sciences, 98(13), 7461-7468.</a:t>
            </a:r>
          </a:p>
          <a:p>
            <a:pPr lvl="0"/>
            <a:r>
              <a:rPr lang="en-US" sz="1200" dirty="0"/>
              <a:t>How T cells work. https://www.youtube.com/watch?v=kIxmiTuRydw</a:t>
            </a:r>
          </a:p>
        </p:txBody>
      </p:sp>
      <p:sp>
        <p:nvSpPr>
          <p:cNvPr id="4" name="Slide Number Placeholder 3">
            <a:extLst>
              <a:ext uri="{FF2B5EF4-FFF2-40B4-BE49-F238E27FC236}">
                <a16:creationId xmlns:a16="http://schemas.microsoft.com/office/drawing/2014/main" id="{04AC0074-8EB3-4016-97A4-B8A24042C6B1}"/>
              </a:ext>
            </a:extLst>
          </p:cNvPr>
          <p:cNvSpPr>
            <a:spLocks noGrp="1"/>
          </p:cNvSpPr>
          <p:nvPr>
            <p:ph type="sldNum" sz="quarter" idx="12"/>
          </p:nvPr>
        </p:nvSpPr>
        <p:spPr/>
        <p:txBody>
          <a:bodyPr/>
          <a:lstStyle/>
          <a:p>
            <a:fld id="{838B95D8-8792-4850-8B9F-5852CD2A4D03}" type="slidenum">
              <a:rPr lang="en-US" smtClean="0"/>
              <a:pPr/>
              <a:t>35</a:t>
            </a:fld>
            <a:endParaRPr lang="en-US" dirty="0"/>
          </a:p>
        </p:txBody>
      </p:sp>
    </p:spTree>
    <p:extLst>
      <p:ext uri="{BB962C8B-B14F-4D97-AF65-F5344CB8AC3E}">
        <p14:creationId xmlns:p14="http://schemas.microsoft.com/office/powerpoint/2010/main" val="2743028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3B0F-0B76-470B-977E-E1112F93B55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F13C6AE-16FC-4A8F-B4CF-D54C1153B95F}"/>
              </a:ext>
            </a:extLst>
          </p:cNvPr>
          <p:cNvSpPr>
            <a:spLocks noGrp="1"/>
          </p:cNvSpPr>
          <p:nvPr>
            <p:ph idx="1"/>
          </p:nvPr>
        </p:nvSpPr>
        <p:spPr/>
        <p:txBody>
          <a:bodyPr>
            <a:normAutofit/>
          </a:bodyPr>
          <a:lstStyle/>
          <a:p>
            <a:pPr lvl="0"/>
            <a:r>
              <a:rPr lang="en-US" sz="1200" dirty="0"/>
              <a:t>Krasner, G. E., &amp; Pope, S. T. (1988). A description of the model-view-controller user interface paradigm in the smalltalk-80 system. Journal of object oriented programming, 1(3), 26-49.</a:t>
            </a:r>
          </a:p>
          <a:p>
            <a:pPr lvl="0"/>
            <a:r>
              <a:rPr lang="en-US" sz="1200" dirty="0"/>
              <a:t>McDonough, J. E. (2017). Singleton Design Pattern. In Object-Oriented Design with ABAP (pp. 137-145). </a:t>
            </a:r>
            <a:r>
              <a:rPr lang="en-US" sz="1200" dirty="0" err="1"/>
              <a:t>Apress</a:t>
            </a:r>
            <a:r>
              <a:rPr lang="en-US" sz="1200" dirty="0"/>
              <a:t>, Berkeley, CA.</a:t>
            </a:r>
          </a:p>
          <a:p>
            <a:pPr lvl="0"/>
            <a:r>
              <a:rPr lang="en-US" sz="1200" dirty="0"/>
              <a:t>Kataoka, K. (2006). U.S. Patent No. 7,013,425. Washington, DC: U.S. Patent and Trademark Office.</a:t>
            </a:r>
          </a:p>
          <a:p>
            <a:pPr lvl="0"/>
            <a:r>
              <a:rPr lang="en-US" sz="1200" dirty="0"/>
              <a:t>Iterative Model: What Is It and When Should You Use It.  https://airbrake.io/blog/sdlc/iterative-model</a:t>
            </a:r>
          </a:p>
          <a:p>
            <a:pPr lvl="0"/>
            <a:r>
              <a:rPr lang="en-US" sz="1200" dirty="0"/>
              <a:t>Median. https://en.wikipedia.org/wiki/Median</a:t>
            </a:r>
          </a:p>
          <a:p>
            <a:pPr lvl="0"/>
            <a:r>
              <a:rPr lang="en-US" sz="1200" dirty="0"/>
              <a:t>The Human Defense System. http://leavingbio.net/human-defence-system/</a:t>
            </a:r>
          </a:p>
          <a:p>
            <a:endParaRPr lang="en-US" sz="1200" dirty="0"/>
          </a:p>
        </p:txBody>
      </p:sp>
      <p:sp>
        <p:nvSpPr>
          <p:cNvPr id="4" name="Slide Number Placeholder 3">
            <a:extLst>
              <a:ext uri="{FF2B5EF4-FFF2-40B4-BE49-F238E27FC236}">
                <a16:creationId xmlns:a16="http://schemas.microsoft.com/office/drawing/2014/main" id="{C8E16F5B-52B5-41C8-9B07-DF5062418A43}"/>
              </a:ext>
            </a:extLst>
          </p:cNvPr>
          <p:cNvSpPr>
            <a:spLocks noGrp="1"/>
          </p:cNvSpPr>
          <p:nvPr>
            <p:ph type="sldNum" sz="quarter" idx="12"/>
          </p:nvPr>
        </p:nvSpPr>
        <p:spPr/>
        <p:txBody>
          <a:bodyPr/>
          <a:lstStyle/>
          <a:p>
            <a:fld id="{838B95D8-8792-4850-8B9F-5852CD2A4D03}" type="slidenum">
              <a:rPr lang="en-US" smtClean="0"/>
              <a:pPr/>
              <a:t>36</a:t>
            </a:fld>
            <a:endParaRPr lang="en-US" dirty="0"/>
          </a:p>
        </p:txBody>
      </p:sp>
    </p:spTree>
    <p:extLst>
      <p:ext uri="{BB962C8B-B14F-4D97-AF65-F5344CB8AC3E}">
        <p14:creationId xmlns:p14="http://schemas.microsoft.com/office/powerpoint/2010/main" val="1827645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2AE6-7F0B-4CB5-A532-2F8C1AA16712}"/>
              </a:ext>
            </a:extLst>
          </p:cNvPr>
          <p:cNvSpPr>
            <a:spLocks noGrp="1"/>
          </p:cNvSpPr>
          <p:nvPr>
            <p:ph type="ctrTitle"/>
          </p:nvPr>
        </p:nvSpPr>
        <p:spPr>
          <a:xfrm>
            <a:off x="247286" y="1110343"/>
            <a:ext cx="11654725" cy="3329581"/>
          </a:xfrm>
        </p:spPr>
        <p:txBody>
          <a:bodyPr vert="horz" lIns="91440" tIns="45720" rIns="91440" bIns="45720" rtlCol="0" anchor="b">
            <a:normAutofit/>
          </a:bodyPr>
          <a:lstStyle/>
          <a:p>
            <a:br>
              <a:rPr lang="en-US" sz="4800" b="1" dirty="0">
                <a:solidFill>
                  <a:schemeClr val="dk1"/>
                </a:solidFill>
                <a:latin typeface="Arial"/>
                <a:cs typeface="Arial"/>
                <a:sym typeface="Arial"/>
                <a:rtl val="0"/>
              </a:rPr>
            </a:br>
            <a:r>
              <a:rPr lang="en-US" sz="4800" b="1" dirty="0">
                <a:solidFill>
                  <a:schemeClr val="dk1"/>
                </a:solidFill>
                <a:latin typeface="Arial"/>
                <a:cs typeface="Arial"/>
                <a:sym typeface="Arial"/>
                <a:rtl val="0"/>
              </a:rPr>
              <a:t>Thanks For Your Time!</a:t>
            </a:r>
            <a:br>
              <a:rPr lang="en-US" sz="4800" b="1" dirty="0">
                <a:solidFill>
                  <a:schemeClr val="dk1"/>
                </a:solidFill>
                <a:latin typeface="Arial"/>
                <a:cs typeface="Arial"/>
                <a:sym typeface="Arial"/>
                <a:rtl val="0"/>
              </a:rPr>
            </a:br>
            <a:r>
              <a:rPr lang="en-US" sz="4800" b="1" dirty="0">
                <a:solidFill>
                  <a:schemeClr val="dk1"/>
                </a:solidFill>
                <a:latin typeface="Arial"/>
                <a:cs typeface="Arial"/>
                <a:sym typeface="Arial"/>
                <a:rtl val="0"/>
              </a:rPr>
              <a:t> </a:t>
            </a:r>
            <a:br>
              <a:rPr lang="en-US" sz="4800" b="1" dirty="0">
                <a:solidFill>
                  <a:schemeClr val="dk1"/>
                </a:solidFill>
                <a:latin typeface="Arial"/>
                <a:cs typeface="Arial"/>
                <a:sym typeface="Arial"/>
                <a:rtl val="0"/>
              </a:rPr>
            </a:br>
            <a:r>
              <a:rPr lang="en-US" sz="4800" b="1" dirty="0">
                <a:solidFill>
                  <a:schemeClr val="dk1"/>
                </a:solidFill>
                <a:latin typeface="Arial"/>
                <a:cs typeface="Arial"/>
                <a:sym typeface="Arial"/>
                <a:rtl val="0"/>
              </a:rPr>
              <a:t>Questions? </a:t>
            </a:r>
          </a:p>
        </p:txBody>
      </p:sp>
      <p:sp>
        <p:nvSpPr>
          <p:cNvPr id="4" name="Slide Number Placeholder 3">
            <a:extLst>
              <a:ext uri="{FF2B5EF4-FFF2-40B4-BE49-F238E27FC236}">
                <a16:creationId xmlns:a16="http://schemas.microsoft.com/office/drawing/2014/main" id="{BBBD9DE9-4E36-4E74-9FDD-9EDBDF17D1A7}"/>
              </a:ext>
            </a:extLst>
          </p:cNvPr>
          <p:cNvSpPr>
            <a:spLocks noGrp="1"/>
          </p:cNvSpPr>
          <p:nvPr>
            <p:ph type="sldNum" sz="quarter" idx="12"/>
          </p:nvPr>
        </p:nvSpPr>
        <p:spPr>
          <a:xfrm>
            <a:off x="8610600" y="6356350"/>
            <a:ext cx="2743200" cy="365125"/>
          </a:xfrm>
        </p:spPr>
        <p:txBody>
          <a:bodyPr/>
          <a:lstStyle/>
          <a:p>
            <a:fld id="{838B95D8-8792-4850-8B9F-5852CD2A4D03}" type="slidenum">
              <a:rPr lang="en-US" smtClean="0"/>
              <a:t>37</a:t>
            </a:fld>
            <a:endParaRPr lang="en-US"/>
          </a:p>
        </p:txBody>
      </p:sp>
    </p:spTree>
    <p:extLst>
      <p:ext uri="{BB962C8B-B14F-4D97-AF65-F5344CB8AC3E}">
        <p14:creationId xmlns:p14="http://schemas.microsoft.com/office/powerpoint/2010/main" val="161930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8182-EE00-42AA-89EB-8FBD41714B77}"/>
              </a:ext>
            </a:extLst>
          </p:cNvPr>
          <p:cNvSpPr>
            <a:spLocks noGrp="1"/>
          </p:cNvSpPr>
          <p:nvPr>
            <p:ph type="title"/>
          </p:nvPr>
        </p:nvSpPr>
        <p:spPr/>
        <p:txBody>
          <a:bodyPr/>
          <a:lstStyle/>
          <a:p>
            <a:r>
              <a:rPr lang="en-US" dirty="0"/>
              <a:t>Background – Cancer Treatments </a:t>
            </a:r>
          </a:p>
        </p:txBody>
      </p:sp>
      <p:sp>
        <p:nvSpPr>
          <p:cNvPr id="4" name="Slide Number Placeholder 3">
            <a:extLst>
              <a:ext uri="{FF2B5EF4-FFF2-40B4-BE49-F238E27FC236}">
                <a16:creationId xmlns:a16="http://schemas.microsoft.com/office/drawing/2014/main" id="{FD468EF3-164D-46A7-A9F2-3E0F85DE399A}"/>
              </a:ext>
            </a:extLst>
          </p:cNvPr>
          <p:cNvSpPr>
            <a:spLocks noGrp="1"/>
          </p:cNvSpPr>
          <p:nvPr>
            <p:ph type="sldNum" sz="quarter" idx="12"/>
          </p:nvPr>
        </p:nvSpPr>
        <p:spPr/>
        <p:txBody>
          <a:bodyPr/>
          <a:lstStyle/>
          <a:p>
            <a:fld id="{838B95D8-8792-4850-8B9F-5852CD2A4D03}" type="slidenum">
              <a:rPr lang="en-US" smtClean="0"/>
              <a:t>4</a:t>
            </a:fld>
            <a:endParaRPr lang="en-US" dirty="0"/>
          </a:p>
        </p:txBody>
      </p:sp>
      <p:pic>
        <p:nvPicPr>
          <p:cNvPr id="12" name="Picture 11">
            <a:extLst>
              <a:ext uri="{FF2B5EF4-FFF2-40B4-BE49-F238E27FC236}">
                <a16:creationId xmlns:a16="http://schemas.microsoft.com/office/drawing/2014/main" id="{8C7B236F-5905-46ED-BAF2-9574B1BFC005}"/>
              </a:ext>
            </a:extLst>
          </p:cNvPr>
          <p:cNvPicPr>
            <a:picLocks noChangeAspect="1"/>
          </p:cNvPicPr>
          <p:nvPr/>
        </p:nvPicPr>
        <p:blipFill>
          <a:blip r:embed="rId3"/>
          <a:stretch>
            <a:fillRect/>
          </a:stretch>
        </p:blipFill>
        <p:spPr>
          <a:xfrm>
            <a:off x="810064" y="1352408"/>
            <a:ext cx="7925972" cy="5055992"/>
          </a:xfrm>
          <a:prstGeom prst="rect">
            <a:avLst/>
          </a:prstGeom>
        </p:spPr>
      </p:pic>
      <p:sp>
        <p:nvSpPr>
          <p:cNvPr id="13" name="Rectangle 12">
            <a:extLst>
              <a:ext uri="{FF2B5EF4-FFF2-40B4-BE49-F238E27FC236}">
                <a16:creationId xmlns:a16="http://schemas.microsoft.com/office/drawing/2014/main" id="{B482FC63-38B0-401F-B810-46C579DEA0A7}"/>
              </a:ext>
            </a:extLst>
          </p:cNvPr>
          <p:cNvSpPr/>
          <p:nvPr/>
        </p:nvSpPr>
        <p:spPr>
          <a:xfrm>
            <a:off x="8878838" y="2337545"/>
            <a:ext cx="3313162" cy="1200329"/>
          </a:xfrm>
          <a:prstGeom prst="rect">
            <a:avLst/>
          </a:prstGeom>
          <a:noFill/>
        </p:spPr>
        <p:txBody>
          <a:bodyPr wrap="square">
            <a:spAutoFit/>
          </a:bodyPr>
          <a:lstStyle/>
          <a:p>
            <a:r>
              <a:rPr lang="en-US" sz="3600" dirty="0">
                <a:solidFill>
                  <a:srgbClr val="FF0000"/>
                </a:solidFill>
              </a:rPr>
              <a:t>Severe side effects</a:t>
            </a:r>
          </a:p>
        </p:txBody>
      </p:sp>
      <p:sp>
        <p:nvSpPr>
          <p:cNvPr id="14" name="Rectangle 13">
            <a:extLst>
              <a:ext uri="{FF2B5EF4-FFF2-40B4-BE49-F238E27FC236}">
                <a16:creationId xmlns:a16="http://schemas.microsoft.com/office/drawing/2014/main" id="{85946843-B883-4F28-86F2-B2329E55D31F}"/>
              </a:ext>
            </a:extLst>
          </p:cNvPr>
          <p:cNvSpPr/>
          <p:nvPr/>
        </p:nvSpPr>
        <p:spPr>
          <a:xfrm>
            <a:off x="8878838" y="4663404"/>
            <a:ext cx="2670737" cy="1200329"/>
          </a:xfrm>
          <a:prstGeom prst="rect">
            <a:avLst/>
          </a:prstGeom>
          <a:noFill/>
        </p:spPr>
        <p:txBody>
          <a:bodyPr wrap="square">
            <a:spAutoFit/>
          </a:bodyPr>
          <a:lstStyle/>
          <a:p>
            <a:r>
              <a:rPr lang="en-US" sz="3600" dirty="0">
                <a:solidFill>
                  <a:srgbClr val="00B050"/>
                </a:solidFill>
              </a:rPr>
              <a:t>Promising Future </a:t>
            </a:r>
          </a:p>
        </p:txBody>
      </p:sp>
      <p:sp>
        <p:nvSpPr>
          <p:cNvPr id="3" name="Rectangle 2">
            <a:extLst>
              <a:ext uri="{FF2B5EF4-FFF2-40B4-BE49-F238E27FC236}">
                <a16:creationId xmlns:a16="http://schemas.microsoft.com/office/drawing/2014/main" id="{A8AA850B-53A9-44FB-936D-0171C5357AD7}"/>
              </a:ext>
            </a:extLst>
          </p:cNvPr>
          <p:cNvSpPr/>
          <p:nvPr/>
        </p:nvSpPr>
        <p:spPr>
          <a:xfrm>
            <a:off x="22340" y="6567957"/>
            <a:ext cx="8368623" cy="307777"/>
          </a:xfrm>
          <a:prstGeom prst="rect">
            <a:avLst/>
          </a:prstGeom>
        </p:spPr>
        <p:txBody>
          <a:bodyPr wrap="square">
            <a:spAutoFit/>
          </a:bodyPr>
          <a:lstStyle/>
          <a:p>
            <a:r>
              <a:rPr lang="en-US" sz="1400" dirty="0">
                <a:solidFill>
                  <a:schemeClr val="bg1">
                    <a:lumMod val="50000"/>
                  </a:schemeClr>
                </a:solidFill>
              </a:rPr>
              <a:t>https://www.sanfordhealth.org/sioux-falls/services/head-neck-cancer/research/cancer-immunotherapy</a:t>
            </a:r>
            <a:endParaRPr lang="en-US" sz="1400" dirty="0">
              <a:solidFill>
                <a:schemeClr val="bg1">
                  <a:lumMod val="50000"/>
                </a:schemeClr>
              </a:solidFill>
              <a:hlinkClick r:id="rId4"/>
            </a:endParaRPr>
          </a:p>
        </p:txBody>
      </p:sp>
      <p:sp>
        <p:nvSpPr>
          <p:cNvPr id="5" name="Rectangle 4">
            <a:extLst>
              <a:ext uri="{FF2B5EF4-FFF2-40B4-BE49-F238E27FC236}">
                <a16:creationId xmlns:a16="http://schemas.microsoft.com/office/drawing/2014/main" id="{52B5F6B3-6E41-41CB-B7E9-2807E38F4E07}"/>
              </a:ext>
            </a:extLst>
          </p:cNvPr>
          <p:cNvSpPr/>
          <p:nvPr/>
        </p:nvSpPr>
        <p:spPr>
          <a:xfrm>
            <a:off x="8897874" y="1739505"/>
            <a:ext cx="3018968" cy="646331"/>
          </a:xfrm>
          <a:prstGeom prst="rect">
            <a:avLst/>
          </a:prstGeom>
        </p:spPr>
        <p:txBody>
          <a:bodyPr wrap="none">
            <a:spAutoFit/>
          </a:bodyPr>
          <a:lstStyle/>
          <a:p>
            <a:r>
              <a:rPr lang="en-US" sz="3600" b="1" dirty="0"/>
              <a:t>Chemotherapy</a:t>
            </a:r>
          </a:p>
        </p:txBody>
      </p:sp>
      <p:sp>
        <p:nvSpPr>
          <p:cNvPr id="9" name="Rectangle 8">
            <a:extLst>
              <a:ext uri="{FF2B5EF4-FFF2-40B4-BE49-F238E27FC236}">
                <a16:creationId xmlns:a16="http://schemas.microsoft.com/office/drawing/2014/main" id="{B2C158F0-0FC0-4336-A5F5-EA7DC16C9634}"/>
              </a:ext>
            </a:extLst>
          </p:cNvPr>
          <p:cNvSpPr/>
          <p:nvPr/>
        </p:nvSpPr>
        <p:spPr>
          <a:xfrm>
            <a:off x="8897874" y="4093995"/>
            <a:ext cx="3394071" cy="646331"/>
          </a:xfrm>
          <a:prstGeom prst="rect">
            <a:avLst/>
          </a:prstGeom>
        </p:spPr>
        <p:txBody>
          <a:bodyPr wrap="none">
            <a:spAutoFit/>
          </a:bodyPr>
          <a:lstStyle/>
          <a:p>
            <a:r>
              <a:rPr lang="en-US" sz="3600" b="1" dirty="0"/>
              <a:t>Immunotherapy </a:t>
            </a:r>
          </a:p>
        </p:txBody>
      </p:sp>
    </p:spTree>
    <p:extLst>
      <p:ext uri="{BB962C8B-B14F-4D97-AF65-F5344CB8AC3E}">
        <p14:creationId xmlns:p14="http://schemas.microsoft.com/office/powerpoint/2010/main" val="143490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3A6F-E767-4C1E-9749-EB729D21AC41}"/>
              </a:ext>
            </a:extLst>
          </p:cNvPr>
          <p:cNvSpPr>
            <a:spLocks noGrp="1"/>
          </p:cNvSpPr>
          <p:nvPr>
            <p:ph type="title"/>
          </p:nvPr>
        </p:nvSpPr>
        <p:spPr/>
        <p:txBody>
          <a:bodyPr/>
          <a:lstStyle/>
          <a:p>
            <a:r>
              <a:rPr lang="en-US" dirty="0"/>
              <a:t>Background – Immunotherapy </a:t>
            </a:r>
          </a:p>
        </p:txBody>
      </p:sp>
      <p:sp>
        <p:nvSpPr>
          <p:cNvPr id="4" name="Slide Number Placeholder 3">
            <a:extLst>
              <a:ext uri="{FF2B5EF4-FFF2-40B4-BE49-F238E27FC236}">
                <a16:creationId xmlns:a16="http://schemas.microsoft.com/office/drawing/2014/main" id="{3F853EC8-9817-4CBD-89D1-C381C69568C2}"/>
              </a:ext>
            </a:extLst>
          </p:cNvPr>
          <p:cNvSpPr>
            <a:spLocks noGrp="1"/>
          </p:cNvSpPr>
          <p:nvPr>
            <p:ph type="sldNum" sz="quarter" idx="12"/>
          </p:nvPr>
        </p:nvSpPr>
        <p:spPr/>
        <p:txBody>
          <a:bodyPr/>
          <a:lstStyle/>
          <a:p>
            <a:fld id="{838B95D8-8792-4850-8B9F-5852CD2A4D03}" type="slidenum">
              <a:rPr lang="en-US" smtClean="0"/>
              <a:pPr/>
              <a:t>5</a:t>
            </a:fld>
            <a:endParaRPr lang="en-US" dirty="0"/>
          </a:p>
        </p:txBody>
      </p:sp>
      <p:pic>
        <p:nvPicPr>
          <p:cNvPr id="5" name="Picture 4">
            <a:extLst>
              <a:ext uri="{FF2B5EF4-FFF2-40B4-BE49-F238E27FC236}">
                <a16:creationId xmlns:a16="http://schemas.microsoft.com/office/drawing/2014/main" id="{C818A382-9277-42CF-9654-FC13BECA05E2}"/>
              </a:ext>
            </a:extLst>
          </p:cNvPr>
          <p:cNvPicPr>
            <a:picLocks noChangeAspect="1"/>
          </p:cNvPicPr>
          <p:nvPr/>
        </p:nvPicPr>
        <p:blipFill>
          <a:blip r:embed="rId3"/>
          <a:stretch>
            <a:fillRect/>
          </a:stretch>
        </p:blipFill>
        <p:spPr>
          <a:xfrm>
            <a:off x="838200" y="1377701"/>
            <a:ext cx="8305800" cy="4965563"/>
          </a:xfrm>
          <a:prstGeom prst="rect">
            <a:avLst/>
          </a:prstGeom>
        </p:spPr>
      </p:pic>
      <p:cxnSp>
        <p:nvCxnSpPr>
          <p:cNvPr id="7" name="Straight Arrow Connector 6">
            <a:extLst>
              <a:ext uri="{FF2B5EF4-FFF2-40B4-BE49-F238E27FC236}">
                <a16:creationId xmlns:a16="http://schemas.microsoft.com/office/drawing/2014/main" id="{9B6F0418-8E98-4A6E-BE51-97BC82024E2A}"/>
              </a:ext>
            </a:extLst>
          </p:cNvPr>
          <p:cNvCxnSpPr>
            <a:cxnSpLocks/>
          </p:cNvCxnSpPr>
          <p:nvPr/>
        </p:nvCxnSpPr>
        <p:spPr>
          <a:xfrm flipH="1">
            <a:off x="2346960" y="3860482"/>
            <a:ext cx="985520" cy="191565"/>
          </a:xfrm>
          <a:prstGeom prst="straightConnector1">
            <a:avLst/>
          </a:prstGeom>
          <a:ln w="155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015664E-9509-47BB-998D-CBBA65554445}"/>
              </a:ext>
            </a:extLst>
          </p:cNvPr>
          <p:cNvSpPr/>
          <p:nvPr/>
        </p:nvSpPr>
        <p:spPr>
          <a:xfrm>
            <a:off x="20174" y="6517013"/>
            <a:ext cx="6096000" cy="307777"/>
          </a:xfrm>
          <a:prstGeom prst="rect">
            <a:avLst/>
          </a:prstGeom>
        </p:spPr>
        <p:txBody>
          <a:bodyPr wrap="square">
            <a:spAutoFit/>
          </a:bodyPr>
          <a:lstStyle/>
          <a:p>
            <a:r>
              <a:rPr lang="en-US" sz="1400" dirty="0">
                <a:solidFill>
                  <a:schemeClr val="bg1">
                    <a:lumMod val="50000"/>
                  </a:schemeClr>
                </a:solidFill>
              </a:rPr>
              <a:t>https://www2.estrellamountain.edu/faculty/farabee/biobk/BioBookIMMUN.html</a:t>
            </a:r>
          </a:p>
        </p:txBody>
      </p:sp>
      <p:sp>
        <p:nvSpPr>
          <p:cNvPr id="6" name="TextBox 5">
            <a:extLst>
              <a:ext uri="{FF2B5EF4-FFF2-40B4-BE49-F238E27FC236}">
                <a16:creationId xmlns:a16="http://schemas.microsoft.com/office/drawing/2014/main" id="{52FB1807-C660-4E82-A99F-0B4F803F469B}"/>
              </a:ext>
            </a:extLst>
          </p:cNvPr>
          <p:cNvSpPr txBox="1"/>
          <p:nvPr/>
        </p:nvSpPr>
        <p:spPr>
          <a:xfrm>
            <a:off x="839694" y="1669701"/>
            <a:ext cx="1984786" cy="523220"/>
          </a:xfrm>
          <a:prstGeom prst="rect">
            <a:avLst/>
          </a:prstGeom>
          <a:solidFill>
            <a:schemeClr val="tx1"/>
          </a:solidFill>
        </p:spPr>
        <p:txBody>
          <a:bodyPr wrap="square" rtlCol="0">
            <a:spAutoFit/>
          </a:bodyPr>
          <a:lstStyle/>
          <a:p>
            <a:r>
              <a:rPr lang="en-US" sz="2800" dirty="0">
                <a:solidFill>
                  <a:schemeClr val="bg1"/>
                </a:solidFill>
              </a:rPr>
              <a:t>Cancer cell</a:t>
            </a:r>
          </a:p>
        </p:txBody>
      </p:sp>
      <p:sp>
        <p:nvSpPr>
          <p:cNvPr id="11" name="TextBox 10">
            <a:extLst>
              <a:ext uri="{FF2B5EF4-FFF2-40B4-BE49-F238E27FC236}">
                <a16:creationId xmlns:a16="http://schemas.microsoft.com/office/drawing/2014/main" id="{43085A5C-89DE-4312-A9A5-8D7BDF3A1665}"/>
              </a:ext>
            </a:extLst>
          </p:cNvPr>
          <p:cNvSpPr txBox="1"/>
          <p:nvPr/>
        </p:nvSpPr>
        <p:spPr>
          <a:xfrm>
            <a:off x="839694" y="5001902"/>
            <a:ext cx="724946" cy="523220"/>
          </a:xfrm>
          <a:prstGeom prst="rect">
            <a:avLst/>
          </a:prstGeom>
          <a:solidFill>
            <a:schemeClr val="tx1"/>
          </a:solidFill>
        </p:spPr>
        <p:txBody>
          <a:bodyPr wrap="square" rtlCol="0">
            <a:spAutoFit/>
          </a:bodyPr>
          <a:lstStyle/>
          <a:p>
            <a:endParaRPr lang="en-US" sz="2800" dirty="0">
              <a:solidFill>
                <a:schemeClr val="bg1"/>
              </a:solidFill>
            </a:endParaRPr>
          </a:p>
        </p:txBody>
      </p:sp>
      <p:sp>
        <p:nvSpPr>
          <p:cNvPr id="12" name="TextBox 11">
            <a:extLst>
              <a:ext uri="{FF2B5EF4-FFF2-40B4-BE49-F238E27FC236}">
                <a16:creationId xmlns:a16="http://schemas.microsoft.com/office/drawing/2014/main" id="{DCFA7A91-D4D9-4ED0-920E-8A495BA36406}"/>
              </a:ext>
            </a:extLst>
          </p:cNvPr>
          <p:cNvSpPr txBox="1"/>
          <p:nvPr/>
        </p:nvSpPr>
        <p:spPr>
          <a:xfrm>
            <a:off x="941294" y="5228467"/>
            <a:ext cx="1984786" cy="523220"/>
          </a:xfrm>
          <a:prstGeom prst="rect">
            <a:avLst/>
          </a:prstGeom>
          <a:solidFill>
            <a:schemeClr val="tx1"/>
          </a:solidFill>
        </p:spPr>
        <p:txBody>
          <a:bodyPr wrap="square" rtlCol="0">
            <a:spAutoFit/>
          </a:bodyPr>
          <a:lstStyle/>
          <a:p>
            <a:r>
              <a:rPr lang="en-US" sz="2800" dirty="0">
                <a:solidFill>
                  <a:schemeClr val="bg1"/>
                </a:solidFill>
              </a:rPr>
              <a:t>T cell</a:t>
            </a:r>
          </a:p>
        </p:txBody>
      </p:sp>
    </p:spTree>
    <p:extLst>
      <p:ext uri="{BB962C8B-B14F-4D97-AF65-F5344CB8AC3E}">
        <p14:creationId xmlns:p14="http://schemas.microsoft.com/office/powerpoint/2010/main" val="333710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A915-66D0-4F23-9D4E-AC956E4B4C43}"/>
              </a:ext>
            </a:extLst>
          </p:cNvPr>
          <p:cNvSpPr>
            <a:spLocks noGrp="1"/>
          </p:cNvSpPr>
          <p:nvPr>
            <p:ph type="title"/>
          </p:nvPr>
        </p:nvSpPr>
        <p:spPr/>
        <p:txBody>
          <a:bodyPr/>
          <a:lstStyle/>
          <a:p>
            <a:r>
              <a:rPr lang="en-US" dirty="0"/>
              <a:t>Background – Immune system &amp; T Cells</a:t>
            </a:r>
          </a:p>
        </p:txBody>
      </p:sp>
      <p:sp>
        <p:nvSpPr>
          <p:cNvPr id="4" name="Slide Number Placeholder 3">
            <a:extLst>
              <a:ext uri="{FF2B5EF4-FFF2-40B4-BE49-F238E27FC236}">
                <a16:creationId xmlns:a16="http://schemas.microsoft.com/office/drawing/2014/main" id="{03797B26-DD23-4284-B4C4-718C5FA0DC49}"/>
              </a:ext>
            </a:extLst>
          </p:cNvPr>
          <p:cNvSpPr>
            <a:spLocks noGrp="1"/>
          </p:cNvSpPr>
          <p:nvPr>
            <p:ph type="sldNum" sz="quarter" idx="12"/>
          </p:nvPr>
        </p:nvSpPr>
        <p:spPr/>
        <p:txBody>
          <a:bodyPr/>
          <a:lstStyle/>
          <a:p>
            <a:fld id="{838B95D8-8792-4850-8B9F-5852CD2A4D03}" type="slidenum">
              <a:rPr lang="en-US" smtClean="0"/>
              <a:pPr/>
              <a:t>6</a:t>
            </a:fld>
            <a:endParaRPr lang="en-US" dirty="0"/>
          </a:p>
        </p:txBody>
      </p:sp>
      <p:pic>
        <p:nvPicPr>
          <p:cNvPr id="26" name="Picture 25">
            <a:extLst>
              <a:ext uri="{FF2B5EF4-FFF2-40B4-BE49-F238E27FC236}">
                <a16:creationId xmlns:a16="http://schemas.microsoft.com/office/drawing/2014/main" id="{F20A9B7B-505B-4170-9EC7-55F045C94D99}"/>
              </a:ext>
            </a:extLst>
          </p:cNvPr>
          <p:cNvPicPr>
            <a:picLocks noChangeAspect="1"/>
          </p:cNvPicPr>
          <p:nvPr/>
        </p:nvPicPr>
        <p:blipFill>
          <a:blip r:embed="rId3"/>
          <a:stretch>
            <a:fillRect/>
          </a:stretch>
        </p:blipFill>
        <p:spPr>
          <a:xfrm>
            <a:off x="838200" y="1324924"/>
            <a:ext cx="9023252" cy="5388070"/>
          </a:xfrm>
          <a:prstGeom prst="rect">
            <a:avLst/>
          </a:prstGeom>
        </p:spPr>
      </p:pic>
      <p:sp>
        <p:nvSpPr>
          <p:cNvPr id="27" name="Rectangle 26">
            <a:extLst>
              <a:ext uri="{FF2B5EF4-FFF2-40B4-BE49-F238E27FC236}">
                <a16:creationId xmlns:a16="http://schemas.microsoft.com/office/drawing/2014/main" id="{826DE1E0-C8FE-4D6C-8F54-AB48B82B4744}"/>
              </a:ext>
            </a:extLst>
          </p:cNvPr>
          <p:cNvSpPr/>
          <p:nvPr/>
        </p:nvSpPr>
        <p:spPr>
          <a:xfrm>
            <a:off x="3587262" y="1324924"/>
            <a:ext cx="3052689" cy="25718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40EEEE4-6033-4CD9-86D8-7ABFB607AB85}"/>
              </a:ext>
            </a:extLst>
          </p:cNvPr>
          <p:cNvSpPr/>
          <p:nvPr/>
        </p:nvSpPr>
        <p:spPr>
          <a:xfrm>
            <a:off x="6625882" y="1324923"/>
            <a:ext cx="3235570" cy="243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6F2B82F-8187-4E07-BAE6-B681D73969A4}"/>
              </a:ext>
            </a:extLst>
          </p:cNvPr>
          <p:cNvSpPr/>
          <p:nvPr/>
        </p:nvSpPr>
        <p:spPr>
          <a:xfrm>
            <a:off x="6949440" y="3756074"/>
            <a:ext cx="2912012" cy="2956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41800AA2-9317-4AF1-B75B-E97FE28A5DAB}"/>
              </a:ext>
            </a:extLst>
          </p:cNvPr>
          <p:cNvSpPr/>
          <p:nvPr/>
        </p:nvSpPr>
        <p:spPr>
          <a:xfrm>
            <a:off x="3882683" y="4065563"/>
            <a:ext cx="3052689" cy="26474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7444EEDF-7F83-4208-8E1C-86BEE2710ED6}"/>
              </a:ext>
            </a:extLst>
          </p:cNvPr>
          <p:cNvSpPr/>
          <p:nvPr/>
        </p:nvSpPr>
        <p:spPr>
          <a:xfrm>
            <a:off x="838199" y="4051495"/>
            <a:ext cx="3044483" cy="2661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a:extLst>
              <a:ext uri="{FF2B5EF4-FFF2-40B4-BE49-F238E27FC236}">
                <a16:creationId xmlns:a16="http://schemas.microsoft.com/office/drawing/2014/main" id="{3D180F74-8547-45C0-A943-6227D5276AD8}"/>
              </a:ext>
            </a:extLst>
          </p:cNvPr>
          <p:cNvPicPr>
            <a:picLocks noChangeAspect="1"/>
          </p:cNvPicPr>
          <p:nvPr/>
        </p:nvPicPr>
        <p:blipFill>
          <a:blip r:embed="rId4"/>
          <a:stretch>
            <a:fillRect/>
          </a:stretch>
        </p:blipFill>
        <p:spPr>
          <a:xfrm>
            <a:off x="9313328" y="1213639"/>
            <a:ext cx="3249823" cy="2533954"/>
          </a:xfrm>
          <a:prstGeom prst="rect">
            <a:avLst/>
          </a:prstGeom>
        </p:spPr>
      </p:pic>
    </p:spTree>
    <p:extLst>
      <p:ext uri="{BB962C8B-B14F-4D97-AF65-F5344CB8AC3E}">
        <p14:creationId xmlns:p14="http://schemas.microsoft.com/office/powerpoint/2010/main" val="54701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B6B642-0AF1-427F-91EB-BEF484FB6E6E}"/>
              </a:ext>
            </a:extLst>
          </p:cNvPr>
          <p:cNvGrpSpPr/>
          <p:nvPr/>
        </p:nvGrpSpPr>
        <p:grpSpPr>
          <a:xfrm>
            <a:off x="6961747" y="1530202"/>
            <a:ext cx="5230253" cy="3874918"/>
            <a:chOff x="7368147" y="1530203"/>
            <a:chExt cx="4823853" cy="3515522"/>
          </a:xfrm>
        </p:grpSpPr>
        <p:pic>
          <p:nvPicPr>
            <p:cNvPr id="5" name="Picture 4">
              <a:extLst>
                <a:ext uri="{FF2B5EF4-FFF2-40B4-BE49-F238E27FC236}">
                  <a16:creationId xmlns:a16="http://schemas.microsoft.com/office/drawing/2014/main" id="{191E2198-2946-41F9-83F3-EE080F2ADE50}"/>
                </a:ext>
              </a:extLst>
            </p:cNvPr>
            <p:cNvPicPr>
              <a:picLocks noChangeAspect="1"/>
            </p:cNvPicPr>
            <p:nvPr/>
          </p:nvPicPr>
          <p:blipFill rotWithShape="1">
            <a:blip r:embed="rId3"/>
            <a:srcRect b="2384"/>
            <a:stretch/>
          </p:blipFill>
          <p:spPr>
            <a:xfrm>
              <a:off x="7368147" y="1530203"/>
              <a:ext cx="4823853" cy="3515522"/>
            </a:xfrm>
            <a:prstGeom prst="rect">
              <a:avLst/>
            </a:prstGeom>
          </p:spPr>
        </p:pic>
        <p:sp>
          <p:nvSpPr>
            <p:cNvPr id="6" name="Arrow: Right 5">
              <a:extLst>
                <a:ext uri="{FF2B5EF4-FFF2-40B4-BE49-F238E27FC236}">
                  <a16:creationId xmlns:a16="http://schemas.microsoft.com/office/drawing/2014/main" id="{D803750F-F251-47C7-B477-4251E5EB32A7}"/>
                </a:ext>
              </a:extLst>
            </p:cNvPr>
            <p:cNvSpPr/>
            <p:nvPr/>
          </p:nvSpPr>
          <p:spPr>
            <a:xfrm>
              <a:off x="8507557" y="2776285"/>
              <a:ext cx="1029302" cy="63727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F8F9C1E-FEF6-4F27-A0BD-F5B5D6B5C996}"/>
                </a:ext>
              </a:extLst>
            </p:cNvPr>
            <p:cNvSpPr/>
            <p:nvPr/>
          </p:nvSpPr>
          <p:spPr>
            <a:xfrm>
              <a:off x="10330892" y="2822373"/>
              <a:ext cx="705808" cy="491613"/>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F0AE22B-9A43-4B59-9CFB-E00D1ECC323D}"/>
              </a:ext>
            </a:extLst>
          </p:cNvPr>
          <p:cNvSpPr>
            <a:spLocks noGrp="1"/>
          </p:cNvSpPr>
          <p:nvPr>
            <p:ph type="title"/>
          </p:nvPr>
        </p:nvSpPr>
        <p:spPr/>
        <p:txBody>
          <a:bodyPr/>
          <a:lstStyle/>
          <a:p>
            <a:r>
              <a:rPr lang="en-US" dirty="0"/>
              <a:t>Background – Immunotherapy</a:t>
            </a:r>
          </a:p>
        </p:txBody>
      </p:sp>
      <p:sp>
        <p:nvSpPr>
          <p:cNvPr id="3" name="Content Placeholder 2">
            <a:extLst>
              <a:ext uri="{FF2B5EF4-FFF2-40B4-BE49-F238E27FC236}">
                <a16:creationId xmlns:a16="http://schemas.microsoft.com/office/drawing/2014/main" id="{61D5BBF5-A344-4364-ACE7-AA71C8158A00}"/>
              </a:ext>
            </a:extLst>
          </p:cNvPr>
          <p:cNvSpPr>
            <a:spLocks noGrp="1"/>
          </p:cNvSpPr>
          <p:nvPr>
            <p:ph idx="1"/>
          </p:nvPr>
        </p:nvSpPr>
        <p:spPr>
          <a:xfrm>
            <a:off x="663656" y="1530202"/>
            <a:ext cx="6688601" cy="4539857"/>
          </a:xfrm>
        </p:spPr>
        <p:txBody>
          <a:bodyPr>
            <a:normAutofit fontScale="92500" lnSpcReduction="20000"/>
          </a:bodyPr>
          <a:lstStyle/>
          <a:p>
            <a:pPr marL="0" indent="0">
              <a:buNone/>
            </a:pPr>
            <a:endParaRPr lang="en-US" sz="3200" dirty="0"/>
          </a:p>
          <a:p>
            <a:r>
              <a:rPr lang="en-US" sz="3600" dirty="0"/>
              <a:t>Goal of Immunotherapy </a:t>
            </a:r>
          </a:p>
          <a:p>
            <a:pPr marL="457200" lvl="1" indent="0">
              <a:buNone/>
            </a:pPr>
            <a:r>
              <a:rPr lang="en-US" sz="3200" dirty="0"/>
              <a:t>To customize effective engineering T-cells and make tailored medicine for each patient </a:t>
            </a:r>
          </a:p>
          <a:p>
            <a:pPr marL="457200" lvl="1" indent="0">
              <a:buNone/>
            </a:pPr>
            <a:endParaRPr lang="en-US" sz="2800" dirty="0"/>
          </a:p>
          <a:p>
            <a:r>
              <a:rPr lang="en-US" sz="3600" dirty="0"/>
              <a:t>Researchers need </a:t>
            </a:r>
          </a:p>
          <a:p>
            <a:pPr marL="457200" lvl="1" indent="0">
              <a:buNone/>
            </a:pPr>
            <a:r>
              <a:rPr lang="en-US" sz="3200" dirty="0"/>
              <a:t>To investigate dynamic molecular processes that involved in T-cell receptors (TCR) activation and suppression </a:t>
            </a:r>
          </a:p>
          <a:p>
            <a:pPr marL="0" indent="0">
              <a:buNone/>
            </a:pPr>
            <a:endParaRPr lang="en-US" sz="3200" dirty="0"/>
          </a:p>
        </p:txBody>
      </p:sp>
      <p:sp>
        <p:nvSpPr>
          <p:cNvPr id="4" name="Slide Number Placeholder 3">
            <a:extLst>
              <a:ext uri="{FF2B5EF4-FFF2-40B4-BE49-F238E27FC236}">
                <a16:creationId xmlns:a16="http://schemas.microsoft.com/office/drawing/2014/main" id="{1136C7A0-A371-4118-9424-DC8182A33A7A}"/>
              </a:ext>
            </a:extLst>
          </p:cNvPr>
          <p:cNvSpPr>
            <a:spLocks noGrp="1"/>
          </p:cNvSpPr>
          <p:nvPr>
            <p:ph type="sldNum" sz="quarter" idx="12"/>
          </p:nvPr>
        </p:nvSpPr>
        <p:spPr/>
        <p:txBody>
          <a:bodyPr/>
          <a:lstStyle/>
          <a:p>
            <a:fld id="{838B95D8-8792-4850-8B9F-5852CD2A4D03}" type="slidenum">
              <a:rPr lang="en-US" smtClean="0"/>
              <a:pPr/>
              <a:t>7</a:t>
            </a:fld>
            <a:endParaRPr lang="en-US" dirty="0"/>
          </a:p>
        </p:txBody>
      </p:sp>
      <p:sp>
        <p:nvSpPr>
          <p:cNvPr id="9" name="Rectangle 8">
            <a:extLst>
              <a:ext uri="{FF2B5EF4-FFF2-40B4-BE49-F238E27FC236}">
                <a16:creationId xmlns:a16="http://schemas.microsoft.com/office/drawing/2014/main" id="{E0F9163B-47B6-4929-B54D-FE1C6D5F2D27}"/>
              </a:ext>
            </a:extLst>
          </p:cNvPr>
          <p:cNvSpPr/>
          <p:nvPr/>
        </p:nvSpPr>
        <p:spPr>
          <a:xfrm>
            <a:off x="0" y="6539230"/>
            <a:ext cx="6598920" cy="307777"/>
          </a:xfrm>
          <a:prstGeom prst="rect">
            <a:avLst/>
          </a:prstGeom>
        </p:spPr>
        <p:txBody>
          <a:bodyPr wrap="square">
            <a:spAutoFit/>
          </a:bodyPr>
          <a:lstStyle/>
          <a:p>
            <a:r>
              <a:rPr lang="en-US" sz="1400" dirty="0">
                <a:solidFill>
                  <a:schemeClr val="bg1">
                    <a:lumMod val="50000"/>
                  </a:schemeClr>
                </a:solidFill>
              </a:rPr>
              <a:t>http://www.immunesk.com/breakthrough-cancer-immunotherapy-effects-of-nerofe/</a:t>
            </a:r>
          </a:p>
        </p:txBody>
      </p:sp>
    </p:spTree>
    <p:extLst>
      <p:ext uri="{BB962C8B-B14F-4D97-AF65-F5344CB8AC3E}">
        <p14:creationId xmlns:p14="http://schemas.microsoft.com/office/powerpoint/2010/main" val="225227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5.googleusercontent.com/XApfuAy9q7fNCbaW4_h-d4pZm-1JzbZqS4TszEb7LpMU7P9r5EYlhAdhB-B29w6QCPJuqTU5MVEGYSMp7WAzLnImJPE3Ruvnc_uj4JwqBoEZTTh492tRSKmC3nRMbYWZgznGGY9-">
            <a:extLst>
              <a:ext uri="{FF2B5EF4-FFF2-40B4-BE49-F238E27FC236}">
                <a16:creationId xmlns:a16="http://schemas.microsoft.com/office/drawing/2014/main" id="{AF582019-C9EB-4935-B0A5-1829AF6F6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929" y="2889250"/>
            <a:ext cx="4784770" cy="3197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29200E-68AC-4593-BD99-FA7EA2F55AED}"/>
              </a:ext>
            </a:extLst>
          </p:cNvPr>
          <p:cNvSpPr>
            <a:spLocks noGrp="1"/>
          </p:cNvSpPr>
          <p:nvPr>
            <p:ph type="title"/>
          </p:nvPr>
        </p:nvSpPr>
        <p:spPr/>
        <p:txBody>
          <a:bodyPr/>
          <a:lstStyle/>
          <a:p>
            <a:r>
              <a:rPr lang="en-US" dirty="0"/>
              <a:t>Background – QMI Platform </a:t>
            </a:r>
          </a:p>
        </p:txBody>
      </p:sp>
      <p:sp>
        <p:nvSpPr>
          <p:cNvPr id="3" name="Content Placeholder 2">
            <a:extLst>
              <a:ext uri="{FF2B5EF4-FFF2-40B4-BE49-F238E27FC236}">
                <a16:creationId xmlns:a16="http://schemas.microsoft.com/office/drawing/2014/main" id="{68E70645-8591-4B9B-AD82-2E0A1C98AE25}"/>
              </a:ext>
            </a:extLst>
          </p:cNvPr>
          <p:cNvSpPr>
            <a:spLocks noGrp="1"/>
          </p:cNvSpPr>
          <p:nvPr>
            <p:ph idx="1"/>
          </p:nvPr>
        </p:nvSpPr>
        <p:spPr>
          <a:xfrm>
            <a:off x="838199" y="1431728"/>
            <a:ext cx="11277325" cy="4351338"/>
          </a:xfrm>
        </p:spPr>
        <p:txBody>
          <a:bodyPr>
            <a:normAutofit/>
          </a:bodyPr>
          <a:lstStyle/>
          <a:p>
            <a:pPr marL="0" indent="0">
              <a:buNone/>
            </a:pPr>
            <a:r>
              <a:rPr lang="en-US" sz="3200" dirty="0"/>
              <a:t>Quantitative Multiplex Co-Immunoprecipitation (QMI) Platform</a:t>
            </a:r>
          </a:p>
          <a:p>
            <a:pPr marL="0" indent="0">
              <a:buNone/>
            </a:pPr>
            <a:r>
              <a:rPr lang="en-US" sz="2400" dirty="0">
                <a:solidFill>
                  <a:schemeClr val="tx1">
                    <a:lumMod val="75000"/>
                    <a:lumOff val="25000"/>
                  </a:schemeClr>
                </a:solidFill>
              </a:rPr>
              <a:t> Proposed by Dr. Stephen E. P. Smith in 2015</a:t>
            </a:r>
          </a:p>
          <a:p>
            <a:pPr lvl="1"/>
            <a:endParaRPr lang="en-US" sz="2800" dirty="0"/>
          </a:p>
          <a:p>
            <a:pPr marL="457200" lvl="1" indent="0">
              <a:buNone/>
            </a:pPr>
            <a:endParaRPr lang="en-US" sz="2800" dirty="0"/>
          </a:p>
          <a:p>
            <a:pPr lvl="1"/>
            <a:endParaRPr lang="en-US" sz="2800" dirty="0"/>
          </a:p>
        </p:txBody>
      </p:sp>
      <p:sp>
        <p:nvSpPr>
          <p:cNvPr id="4" name="Slide Number Placeholder 3">
            <a:extLst>
              <a:ext uri="{FF2B5EF4-FFF2-40B4-BE49-F238E27FC236}">
                <a16:creationId xmlns:a16="http://schemas.microsoft.com/office/drawing/2014/main" id="{1A87F901-AB2C-46CA-A9AF-513110D102B7}"/>
              </a:ext>
            </a:extLst>
          </p:cNvPr>
          <p:cNvSpPr>
            <a:spLocks noGrp="1"/>
          </p:cNvSpPr>
          <p:nvPr>
            <p:ph type="sldNum" sz="quarter" idx="12"/>
          </p:nvPr>
        </p:nvSpPr>
        <p:spPr/>
        <p:txBody>
          <a:bodyPr/>
          <a:lstStyle/>
          <a:p>
            <a:fld id="{838B95D8-8792-4850-8B9F-5852CD2A4D03}" type="slidenum">
              <a:rPr lang="en-US" smtClean="0"/>
              <a:pPr/>
              <a:t>8</a:t>
            </a:fld>
            <a:endParaRPr lang="en-US" dirty="0"/>
          </a:p>
        </p:txBody>
      </p:sp>
      <p:sp>
        <p:nvSpPr>
          <p:cNvPr id="5" name="Rectangle 4">
            <a:extLst>
              <a:ext uri="{FF2B5EF4-FFF2-40B4-BE49-F238E27FC236}">
                <a16:creationId xmlns:a16="http://schemas.microsoft.com/office/drawing/2014/main" id="{9C028460-F452-467C-A1B1-41CC90383054}"/>
              </a:ext>
            </a:extLst>
          </p:cNvPr>
          <p:cNvSpPr/>
          <p:nvPr/>
        </p:nvSpPr>
        <p:spPr>
          <a:xfrm>
            <a:off x="0" y="6549657"/>
            <a:ext cx="10416989" cy="307777"/>
          </a:xfrm>
          <a:prstGeom prst="rect">
            <a:avLst/>
          </a:prstGeom>
        </p:spPr>
        <p:txBody>
          <a:bodyPr wrap="square">
            <a:spAutoFit/>
          </a:bodyPr>
          <a:lstStyle/>
          <a:p>
            <a:r>
              <a:rPr lang="en-US" sz="1400" dirty="0">
                <a:solidFill>
                  <a:schemeClr val="bg1">
                    <a:lumMod val="50000"/>
                  </a:schemeClr>
                </a:solidFill>
              </a:rPr>
              <a:t>Multiplex matrix network analysis of protein complexes in the human TCR signalosome, 2015. </a:t>
            </a:r>
          </a:p>
        </p:txBody>
      </p:sp>
      <p:sp>
        <p:nvSpPr>
          <p:cNvPr id="6" name="Rectangle 5">
            <a:extLst>
              <a:ext uri="{FF2B5EF4-FFF2-40B4-BE49-F238E27FC236}">
                <a16:creationId xmlns:a16="http://schemas.microsoft.com/office/drawing/2014/main" id="{D512BDC6-28B1-49AB-8FBA-5EDEB235A9C6}"/>
              </a:ext>
            </a:extLst>
          </p:cNvPr>
          <p:cNvSpPr/>
          <p:nvPr/>
        </p:nvSpPr>
        <p:spPr>
          <a:xfrm>
            <a:off x="838200" y="2600036"/>
            <a:ext cx="6046694" cy="4031873"/>
          </a:xfrm>
          <a:prstGeom prst="rect">
            <a:avLst/>
          </a:prstGeom>
        </p:spPr>
        <p:txBody>
          <a:bodyPr wrap="square">
            <a:spAutoFit/>
          </a:bodyPr>
          <a:lstStyle/>
          <a:p>
            <a:r>
              <a:rPr lang="en-US" sz="3200" dirty="0"/>
              <a:t>Contributions:</a:t>
            </a:r>
          </a:p>
          <a:p>
            <a:pPr marL="914400" lvl="1" indent="-457200">
              <a:buFont typeface="Arial" panose="020B0604020202020204" pitchFamily="34" charset="0"/>
              <a:buChar char="•"/>
            </a:pPr>
            <a:r>
              <a:rPr lang="en-US" sz="2800" dirty="0"/>
              <a:t>Generates protein-protein interactions to research the activation state of the T-cells</a:t>
            </a:r>
          </a:p>
          <a:p>
            <a:pPr marL="914400" lvl="1" indent="-457200">
              <a:buFont typeface="Arial" panose="020B0604020202020204" pitchFamily="34" charset="0"/>
              <a:buChar char="•"/>
            </a:pPr>
            <a:r>
              <a:rPr lang="en-US" sz="2800" dirty="0"/>
              <a:t>Using statistical analyses to provide doctors with necessary data for engineering T-cells </a:t>
            </a:r>
          </a:p>
          <a:p>
            <a:pPr marL="914400" lvl="1" indent="-457200">
              <a:buFont typeface="Arial" panose="020B0604020202020204" pitchFamily="34" charset="0"/>
              <a:buChar char="•"/>
            </a:pPr>
            <a:r>
              <a:rPr lang="en-US" sz="2800" dirty="0"/>
              <a:t>Can be applied to cure leukemia and autism. </a:t>
            </a:r>
          </a:p>
        </p:txBody>
      </p:sp>
    </p:spTree>
    <p:extLst>
      <p:ext uri="{BB962C8B-B14F-4D97-AF65-F5344CB8AC3E}">
        <p14:creationId xmlns:p14="http://schemas.microsoft.com/office/powerpoint/2010/main" val="57203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015D-FE56-4E44-991E-8E5EB1AE7BC9}"/>
              </a:ext>
            </a:extLst>
          </p:cNvPr>
          <p:cNvSpPr>
            <a:spLocks noGrp="1"/>
          </p:cNvSpPr>
          <p:nvPr>
            <p:ph type="title"/>
          </p:nvPr>
        </p:nvSpPr>
        <p:spPr/>
        <p:txBody>
          <a:bodyPr/>
          <a:lstStyle/>
          <a:p>
            <a:r>
              <a:rPr lang="en-US" dirty="0"/>
              <a:t>Project - Problems of Existing QMI Platform </a:t>
            </a:r>
          </a:p>
        </p:txBody>
      </p:sp>
      <p:sp>
        <p:nvSpPr>
          <p:cNvPr id="5" name="Slide Number Placeholder 4">
            <a:extLst>
              <a:ext uri="{FF2B5EF4-FFF2-40B4-BE49-F238E27FC236}">
                <a16:creationId xmlns:a16="http://schemas.microsoft.com/office/drawing/2014/main" id="{960D6D0E-B3AC-45E5-BE48-D5764D2BF664}"/>
              </a:ext>
            </a:extLst>
          </p:cNvPr>
          <p:cNvSpPr>
            <a:spLocks noGrp="1"/>
          </p:cNvSpPr>
          <p:nvPr>
            <p:ph type="sldNum" sz="quarter" idx="12"/>
          </p:nvPr>
        </p:nvSpPr>
        <p:spPr/>
        <p:txBody>
          <a:bodyPr/>
          <a:lstStyle/>
          <a:p>
            <a:fld id="{838B95D8-8792-4850-8B9F-5852CD2A4D03}" type="slidenum">
              <a:rPr lang="en-US" smtClean="0"/>
              <a:t>9</a:t>
            </a:fld>
            <a:endParaRPr lang="en-US"/>
          </a:p>
        </p:txBody>
      </p:sp>
      <p:sp>
        <p:nvSpPr>
          <p:cNvPr id="3" name="Rectangle 2">
            <a:extLst>
              <a:ext uri="{FF2B5EF4-FFF2-40B4-BE49-F238E27FC236}">
                <a16:creationId xmlns:a16="http://schemas.microsoft.com/office/drawing/2014/main" id="{E7F678B9-C48F-4BCC-AC2B-1C4DE0920B1D}"/>
              </a:ext>
            </a:extLst>
          </p:cNvPr>
          <p:cNvSpPr/>
          <p:nvPr/>
        </p:nvSpPr>
        <p:spPr>
          <a:xfrm>
            <a:off x="7574281" y="1953266"/>
            <a:ext cx="4157278" cy="3108543"/>
          </a:xfrm>
          <a:prstGeom prst="rect">
            <a:avLst/>
          </a:prstGeom>
        </p:spPr>
        <p:txBody>
          <a:bodyPr wrap="square">
            <a:spAutoFit/>
          </a:bodyPr>
          <a:lstStyle/>
          <a:p>
            <a:endParaRPr lang="en-US" sz="2800" dirty="0"/>
          </a:p>
          <a:p>
            <a:pPr marL="285750" indent="-285750">
              <a:buFont typeface="Arial" panose="020B0604020202020204" pitchFamily="34" charset="0"/>
              <a:buChar char="•"/>
            </a:pPr>
            <a:r>
              <a:rPr lang="en-US" sz="2800" dirty="0"/>
              <a:t>Multiple programs running </a:t>
            </a:r>
          </a:p>
          <a:p>
            <a:pPr marL="285750" indent="-285750">
              <a:buFont typeface="Arial" panose="020B0604020202020204" pitchFamily="34" charset="0"/>
              <a:buChar char="•"/>
            </a:pPr>
            <a:r>
              <a:rPr lang="en-US" sz="2800" dirty="0"/>
              <a:t>Manual operations </a:t>
            </a:r>
          </a:p>
          <a:p>
            <a:pPr marL="285750" indent="-285750">
              <a:buFont typeface="Arial" panose="020B0604020202020204" pitchFamily="34" charset="0"/>
              <a:buChar char="•"/>
            </a:pPr>
            <a:r>
              <a:rPr lang="en-US" sz="2800" dirty="0"/>
              <a:t>Command-line interfaces</a:t>
            </a:r>
          </a:p>
          <a:p>
            <a:pPr marL="285750" indent="-285750">
              <a:buFont typeface="Arial" panose="020B0604020202020204" pitchFamily="34" charset="0"/>
              <a:buChar char="•"/>
            </a:pPr>
            <a:r>
              <a:rPr lang="en-US" sz="2800" dirty="0"/>
              <a:t>Time consuming in communication</a:t>
            </a:r>
          </a:p>
        </p:txBody>
      </p:sp>
      <p:pic>
        <p:nvPicPr>
          <p:cNvPr id="7" name="Picture 6">
            <a:extLst>
              <a:ext uri="{FF2B5EF4-FFF2-40B4-BE49-F238E27FC236}">
                <a16:creationId xmlns:a16="http://schemas.microsoft.com/office/drawing/2014/main" id="{51BACB5B-0E45-4B3E-BBA5-5AE45999665D}"/>
              </a:ext>
            </a:extLst>
          </p:cNvPr>
          <p:cNvPicPr>
            <a:picLocks noChangeAspect="1"/>
          </p:cNvPicPr>
          <p:nvPr/>
        </p:nvPicPr>
        <p:blipFill rotWithShape="1">
          <a:blip r:embed="rId3"/>
          <a:srcRect r="7889"/>
          <a:stretch/>
        </p:blipFill>
        <p:spPr>
          <a:xfrm>
            <a:off x="838201" y="1476444"/>
            <a:ext cx="6507480" cy="5217537"/>
          </a:xfrm>
          <a:prstGeom prst="rect">
            <a:avLst/>
          </a:prstGeom>
        </p:spPr>
      </p:pic>
    </p:spTree>
    <p:extLst>
      <p:ext uri="{BB962C8B-B14F-4D97-AF65-F5344CB8AC3E}">
        <p14:creationId xmlns:p14="http://schemas.microsoft.com/office/powerpoint/2010/main" val="4023384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12060</TotalTime>
  <Words>3294</Words>
  <Application>Microsoft Office PowerPoint</Application>
  <PresentationFormat>Widescreen</PresentationFormat>
  <Paragraphs>335</Paragraphs>
  <Slides>37</Slides>
  <Notes>32</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等线</vt:lpstr>
      <vt:lpstr>等线 Light</vt:lpstr>
      <vt:lpstr>Arial</vt:lpstr>
      <vt:lpstr>Calibri</vt:lpstr>
      <vt:lpstr>Calibri Light</vt:lpstr>
      <vt:lpstr>Times New Roman</vt:lpstr>
      <vt:lpstr>Office Theme</vt:lpstr>
      <vt:lpstr>A Data Analysis &amp; Visualization Tool  to Facilitates  Immunotherapy Research </vt:lpstr>
      <vt:lpstr>Outline </vt:lpstr>
      <vt:lpstr>Motivation  </vt:lpstr>
      <vt:lpstr>Background – Cancer Treatments </vt:lpstr>
      <vt:lpstr>Background – Immunotherapy </vt:lpstr>
      <vt:lpstr>Background – Immune system &amp; T Cells</vt:lpstr>
      <vt:lpstr>Background – Immunotherapy</vt:lpstr>
      <vt:lpstr>Background – QMI Platform </vt:lpstr>
      <vt:lpstr>Project - Problems of Existing QMI Platform </vt:lpstr>
      <vt:lpstr>Project - Problems of Existing QMI Platform </vt:lpstr>
      <vt:lpstr>Project – Users’ Needs </vt:lpstr>
      <vt:lpstr>Project – Target Deliverables </vt:lpstr>
      <vt:lpstr>Architecture – Model-View-Controller  </vt:lpstr>
      <vt:lpstr>Architecture – Dataflow </vt:lpstr>
      <vt:lpstr>Demo – Steps to run an QMI analysis </vt:lpstr>
      <vt:lpstr>Demo – XML Files </vt:lpstr>
      <vt:lpstr>Demo – Input Setting </vt:lpstr>
      <vt:lpstr>Demo – Input Setting </vt:lpstr>
      <vt:lpstr>Demo – Median Value </vt:lpstr>
      <vt:lpstr>Demo – Median Value </vt:lpstr>
      <vt:lpstr>Demo – Fold Change</vt:lpstr>
      <vt:lpstr>Demo – Fold Change</vt:lpstr>
      <vt:lpstr>Demo – Adaptive nonparametric analysis(ANC)</vt:lpstr>
      <vt:lpstr>Demo – ANC</vt:lpstr>
      <vt:lpstr>Demo – Flexibility </vt:lpstr>
      <vt:lpstr>Demo – Flexibility </vt:lpstr>
      <vt:lpstr>Demo – Flexibility </vt:lpstr>
      <vt:lpstr>Evaluation – Metrics </vt:lpstr>
      <vt:lpstr>Evaluation – Correctness </vt:lpstr>
      <vt:lpstr>Evaluation – Effectiveness  </vt:lpstr>
      <vt:lpstr>Evaluation – Goals achieved? </vt:lpstr>
      <vt:lpstr>Future Works </vt:lpstr>
      <vt:lpstr>Acknowledgments </vt:lpstr>
      <vt:lpstr>References </vt:lpstr>
      <vt:lpstr>References</vt:lpstr>
      <vt:lpstr>References</vt:lpstr>
      <vt:lpstr> Thanks For Your Time!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feiping li</dc:creator>
  <cp:lastModifiedBy>feiping li</cp:lastModifiedBy>
  <cp:revision>120</cp:revision>
  <dcterms:created xsi:type="dcterms:W3CDTF">2018-01-22T18:29:17Z</dcterms:created>
  <dcterms:modified xsi:type="dcterms:W3CDTF">2018-05-30T05:38:19Z</dcterms:modified>
</cp:coreProperties>
</file>